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1.xml" ContentType="application/vnd.openxmlformats-officedocument.presentationml.tags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9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ags/tag2.xml" ContentType="application/vnd.openxmlformats-officedocument.presentationml.tags+xml"/>
  <Override PartName="/ppt/notesSlides/notesSlide10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tags/tag3.xml" ContentType="application/vnd.openxmlformats-officedocument.presentationml.tags+xml"/>
  <Override PartName="/ppt/notesSlides/notesSlide11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autoCompressPictures="0">
  <p:sldMasterIdLst>
    <p:sldMasterId id="2147483671" r:id="rId1"/>
  </p:sldMasterIdLst>
  <p:notesMasterIdLst>
    <p:notesMasterId r:id="rId16"/>
  </p:notesMasterIdLst>
  <p:sldIdLst>
    <p:sldId id="300" r:id="rId2"/>
    <p:sldId id="683" r:id="rId3"/>
    <p:sldId id="684" r:id="rId4"/>
    <p:sldId id="682" r:id="rId5"/>
    <p:sldId id="335" r:id="rId6"/>
    <p:sldId id="690" r:id="rId7"/>
    <p:sldId id="685" r:id="rId8"/>
    <p:sldId id="355" r:id="rId9"/>
    <p:sldId id="647" r:id="rId10"/>
    <p:sldId id="670" r:id="rId11"/>
    <p:sldId id="687" r:id="rId12"/>
    <p:sldId id="691" r:id="rId13"/>
    <p:sldId id="688" r:id="rId14"/>
    <p:sldId id="689" r:id="rId15"/>
  </p:sldIdLst>
  <p:sldSz cx="9144000" cy="5143500" type="screen16x9"/>
  <p:notesSz cx="6858000" cy="9144000"/>
  <p:embeddedFontLst>
    <p:embeddedFont>
      <p:font typeface="Source Sans Pro" panose="020B0503030403020204" pitchFamily="34" charset="0"/>
      <p:regular r:id="rId17"/>
      <p:bold r:id="rId18"/>
      <p:italic r:id="rId19"/>
      <p:boldItalic r:id="rId20"/>
    </p:embeddedFont>
    <p:embeddedFont>
      <p:font typeface="Source Sans Pro Black" panose="020B0803030403020204" pitchFamily="34" charset="0"/>
      <p:regular r:id="rId21"/>
      <p:bold r:id="rId22"/>
      <p:italic r:id="rId23"/>
      <p:boldItalic r:id="rId24"/>
    </p:embeddedFont>
    <p:embeddedFont>
      <p:font typeface="Source Sans Pro Semibold" panose="020B0603030403020204" pitchFamily="34" charset="0"/>
      <p:regular r:id="rId25"/>
      <p:bold r:id="rId26"/>
      <p:italic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865"/>
    <a:srgbClr val="00FF00"/>
    <a:srgbClr val="0100FE"/>
    <a:srgbClr val="F79BFF"/>
    <a:srgbClr val="F5BB00"/>
    <a:srgbClr val="FADD7F"/>
    <a:srgbClr val="FF9664"/>
    <a:srgbClr val="000000"/>
    <a:srgbClr val="9BB8FF"/>
    <a:srgbClr val="7FF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23" autoAdjust="0"/>
    <p:restoredTop sz="96274" autoAdjust="0"/>
  </p:normalViewPr>
  <p:slideViewPr>
    <p:cSldViewPr snapToGrid="0">
      <p:cViewPr>
        <p:scale>
          <a:sx n="74" d="100"/>
          <a:sy n="74" d="100"/>
        </p:scale>
        <p:origin x="516" y="44"/>
      </p:cViewPr>
      <p:guideLst/>
    </p:cSldViewPr>
  </p:slideViewPr>
  <p:outlineViewPr>
    <p:cViewPr>
      <p:scale>
        <a:sx n="33" d="100"/>
        <a:sy n="33" d="100"/>
      </p:scale>
      <p:origin x="0" y="-3184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085547619047619"/>
          <c:y val="0.13550586419753086"/>
          <c:w val="0.89144523809523823"/>
          <c:h val="0.690883641975308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Single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dLbl>
              <c:idx val="3"/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800" b="1" i="0" u="none" strike="noStrike" kern="1200" baseline="0">
                      <a:solidFill>
                        <a:schemeClr val="bg2"/>
                      </a:solidFill>
                      <a:latin typeface="Source Sans Pro" panose="020B0503030403020204" pitchFamily="34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inBase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4-2F30-497C-8D14-C5E54C97419C}"/>
                </c:ext>
              </c:extLst>
            </c:dLbl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bg2"/>
                    </a:solidFill>
                    <a:latin typeface="Source Sans Pro" panose="020B0503030403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inBase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errBars>
            <c:errBarType val="both"/>
            <c:errValType val="cust"/>
            <c:noEndCap val="0"/>
            <c:plus>
              <c:numRef>
                <c:f>Sheet1!$C$2:$C$5</c:f>
                <c:numCache>
                  <c:formatCode>General</c:formatCode>
                  <c:ptCount val="4"/>
                  <c:pt idx="0">
                    <c:v>128.62</c:v>
                  </c:pt>
                  <c:pt idx="1">
                    <c:v>114.48</c:v>
                  </c:pt>
                  <c:pt idx="2">
                    <c:v>97.24</c:v>
                  </c:pt>
                  <c:pt idx="3">
                    <c:v>98.46</c:v>
                  </c:pt>
                </c:numCache>
              </c:numRef>
            </c:plus>
            <c:minus>
              <c:numRef>
                <c:f>Sheet1!$C$2:$C$5</c:f>
                <c:numCache>
                  <c:formatCode>General</c:formatCode>
                  <c:ptCount val="4"/>
                  <c:pt idx="0">
                    <c:v>128.62</c:v>
                  </c:pt>
                  <c:pt idx="1">
                    <c:v>114.48</c:v>
                  </c:pt>
                  <c:pt idx="2">
                    <c:v>97.24</c:v>
                  </c:pt>
                  <c:pt idx="3">
                    <c:v>98.46</c:v>
                  </c:pt>
                </c:numCache>
              </c:numRef>
            </c:minus>
            <c:spPr>
              <a:noFill/>
              <a:ln w="28575" cap="flat" cmpd="sng" algn="ctr">
                <a:solidFill>
                  <a:schemeClr val="bg2"/>
                </a:solidFill>
                <a:round/>
              </a:ln>
              <a:effectLst/>
            </c:spPr>
          </c:errBars>
          <c:cat>
            <c:strRef>
              <c:f>Sheet1!$A$2:$A$5</c:f>
              <c:strCache>
                <c:ptCount val="4"/>
                <c:pt idx="0">
                  <c:v>Novice</c:v>
                </c:pt>
                <c:pt idx="1">
                  <c:v>Experienced</c:v>
                </c:pt>
                <c:pt idx="2">
                  <c:v>Aspiring</c:v>
                </c:pt>
                <c:pt idx="3">
                  <c:v>Semi/Professional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626.77</c:v>
                </c:pt>
                <c:pt idx="1">
                  <c:v>567.38</c:v>
                </c:pt>
                <c:pt idx="2">
                  <c:v>596.54999999999995</c:v>
                </c:pt>
                <c:pt idx="3">
                  <c:v>538.04999999999995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F30-497C-8D14-C5E54C97419C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Mixing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bg2"/>
                    </a:solidFill>
                    <a:latin typeface="Source Sans Pro" panose="020B0503030403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inBase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errBars>
            <c:errBarType val="both"/>
            <c:errValType val="cust"/>
            <c:noEndCap val="0"/>
            <c:plus>
              <c:numRef>
                <c:f>Sheet1!$E$2:$E$5</c:f>
                <c:numCache>
                  <c:formatCode>General</c:formatCode>
                  <c:ptCount val="4"/>
                  <c:pt idx="0">
                    <c:v>265.56</c:v>
                  </c:pt>
                  <c:pt idx="1">
                    <c:v>205.53</c:v>
                  </c:pt>
                  <c:pt idx="2">
                    <c:v>185.41</c:v>
                  </c:pt>
                  <c:pt idx="3">
                    <c:v>178.54</c:v>
                  </c:pt>
                </c:numCache>
              </c:numRef>
            </c:plus>
            <c:minus>
              <c:numRef>
                <c:f>Sheet1!$E$2:$E$5</c:f>
                <c:numCache>
                  <c:formatCode>General</c:formatCode>
                  <c:ptCount val="4"/>
                  <c:pt idx="0">
                    <c:v>265.56</c:v>
                  </c:pt>
                  <c:pt idx="1">
                    <c:v>205.53</c:v>
                  </c:pt>
                  <c:pt idx="2">
                    <c:v>185.41</c:v>
                  </c:pt>
                  <c:pt idx="3">
                    <c:v>178.54</c:v>
                  </c:pt>
                </c:numCache>
              </c:numRef>
            </c:minus>
            <c:spPr>
              <a:noFill/>
              <a:ln w="28575" cap="flat" cmpd="sng" algn="ctr">
                <a:solidFill>
                  <a:schemeClr val="bg2"/>
                </a:solidFill>
                <a:round/>
              </a:ln>
              <a:effectLst/>
            </c:spPr>
          </c:errBars>
          <c:cat>
            <c:strRef>
              <c:f>Sheet1!$A$2:$A$5</c:f>
              <c:strCache>
                <c:ptCount val="4"/>
                <c:pt idx="0">
                  <c:v>Novice</c:v>
                </c:pt>
                <c:pt idx="1">
                  <c:v>Experienced</c:v>
                </c:pt>
                <c:pt idx="2">
                  <c:v>Aspiring</c:v>
                </c:pt>
                <c:pt idx="3">
                  <c:v>Semi/Professional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1074.8599999999999</c:v>
                </c:pt>
                <c:pt idx="1">
                  <c:v>991.12</c:v>
                </c:pt>
                <c:pt idx="2">
                  <c:v>1005.28</c:v>
                </c:pt>
                <c:pt idx="3">
                  <c:v>961.09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F30-497C-8D14-C5E54C97419C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Switching</c:v>
                </c:pt>
              </c:strCache>
            </c:strRef>
          </c:tx>
          <c:spPr>
            <a:solidFill>
              <a:schemeClr val="accent5">
                <a:lumMod val="60000"/>
              </a:schemeClr>
            </a:solidFill>
            <a:ln>
              <a:noFill/>
            </a:ln>
            <a:effectLst/>
          </c:spPr>
          <c:invertIfNegative val="0"/>
          <c:dLbls>
            <c:dLbl>
              <c:idx val="1"/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800" b="1" i="0" u="none" strike="noStrike" kern="1200" baseline="0">
                      <a:solidFill>
                        <a:schemeClr val="bg2"/>
                      </a:solidFill>
                      <a:latin typeface="Source Sans Pro" panose="020B0503030403020204" pitchFamily="34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inBase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5-DDCF-48CC-A12A-5774005CA163}"/>
                </c:ext>
              </c:extLst>
            </c:dLbl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bg2"/>
                    </a:solidFill>
                    <a:latin typeface="Source Sans Pro" panose="020B0503030403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inBase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errBars>
            <c:errBarType val="both"/>
            <c:errValType val="cust"/>
            <c:noEndCap val="0"/>
            <c:plus>
              <c:numRef>
                <c:f>Sheet1!$G$2:$G$5</c:f>
                <c:numCache>
                  <c:formatCode>General</c:formatCode>
                  <c:ptCount val="4"/>
                  <c:pt idx="0">
                    <c:v>302.36</c:v>
                  </c:pt>
                  <c:pt idx="1">
                    <c:v>248.6</c:v>
                  </c:pt>
                  <c:pt idx="2">
                    <c:v>259.39</c:v>
                  </c:pt>
                  <c:pt idx="3">
                    <c:v>226.66</c:v>
                  </c:pt>
                </c:numCache>
              </c:numRef>
            </c:plus>
            <c:minus>
              <c:numRef>
                <c:f>Sheet1!$G$2:$G$5</c:f>
                <c:numCache>
                  <c:formatCode>General</c:formatCode>
                  <c:ptCount val="4"/>
                  <c:pt idx="0">
                    <c:v>302.36</c:v>
                  </c:pt>
                  <c:pt idx="1">
                    <c:v>248.6</c:v>
                  </c:pt>
                  <c:pt idx="2">
                    <c:v>259.39</c:v>
                  </c:pt>
                  <c:pt idx="3">
                    <c:v>226.66</c:v>
                  </c:pt>
                </c:numCache>
              </c:numRef>
            </c:minus>
            <c:spPr>
              <a:noFill/>
              <a:ln w="28575" cap="flat" cmpd="sng" algn="ctr">
                <a:solidFill>
                  <a:schemeClr val="bg2"/>
                </a:solidFill>
                <a:round/>
              </a:ln>
              <a:effectLst/>
            </c:spPr>
          </c:errBars>
          <c:cat>
            <c:strRef>
              <c:f>Sheet1!$A$2:$A$5</c:f>
              <c:strCache>
                <c:ptCount val="4"/>
                <c:pt idx="0">
                  <c:v>Novice</c:v>
                </c:pt>
                <c:pt idx="1">
                  <c:v>Experienced</c:v>
                </c:pt>
                <c:pt idx="2">
                  <c:v>Aspiring</c:v>
                </c:pt>
                <c:pt idx="3">
                  <c:v>Semi/Professional</c:v>
                </c:pt>
              </c:strCache>
            </c:strRef>
          </c:cat>
          <c:val>
            <c:numRef>
              <c:f>Sheet1!$F$2:$F$5</c:f>
              <c:numCache>
                <c:formatCode>General</c:formatCode>
                <c:ptCount val="4"/>
                <c:pt idx="0">
                  <c:v>1277.3</c:v>
                </c:pt>
                <c:pt idx="1">
                  <c:v>1123.07</c:v>
                </c:pt>
                <c:pt idx="2">
                  <c:v>1228.3699999999999</c:v>
                </c:pt>
                <c:pt idx="3">
                  <c:v>1190.31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DCF-48CC-A12A-5774005CA163}"/>
            </c:ext>
          </c:extLst>
        </c:ser>
        <c:dLbls>
          <c:dLblPos val="inBase"/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-25"/>
        <c:axId val="1426152384"/>
        <c:axId val="1426153344"/>
        <c:extLst>
          <c:ext xmlns:c15="http://schemas.microsoft.com/office/drawing/2012/chart" uri="{02D57815-91ED-43cb-92C2-25804820EDAC}">
            <c15:filteredBarSeries>
              <c15:ser>
                <c:idx val="1"/>
                <c:order val="1"/>
                <c:tx>
                  <c:strRef>
                    <c:extLst>
                      <c:ext uri="{02D57815-91ED-43cb-92C2-25804820EDAC}">
                        <c15:formulaRef>
                          <c15:sqref>Sheet1!$C$1</c15:sqref>
                        </c15:formulaRef>
                      </c:ext>
                    </c:extLst>
                    <c:strCache>
                      <c:ptCount val="1"/>
                      <c:pt idx="0">
                        <c:v>Single RT (SD)</c:v>
                      </c:pt>
                    </c:strCache>
                  </c:strRef>
                </c:tx>
                <c:spPr>
                  <a:solidFill>
                    <a:schemeClr val="accent5"/>
                  </a:solidFill>
                  <a:ln>
                    <a:noFill/>
                  </a:ln>
                  <a:effectLst/>
                </c:spPr>
                <c:invertIfNegative val="0"/>
                <c:dLbls>
                  <c:numFmt formatCode="#,##0;[Red]#,##0" sourceLinked="0"/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anchor="ctr" anchorCtr="1"/>
                    <a:lstStyle/>
                    <a:p>
                      <a:pPr>
                        <a:defRPr sz="1800" b="0" i="0" u="none" strike="noStrike" kern="1200" baseline="0">
                          <a:solidFill>
                            <a:schemeClr val="bg2"/>
                          </a:solidFill>
                          <a:latin typeface="Source Sans Pro" panose="020B0503030403020204" pitchFamily="34" charset="0"/>
                          <a:ea typeface="+mn-ea"/>
                          <a:cs typeface="+mn-cs"/>
                        </a:defRPr>
                      </a:pPr>
                      <a:endParaRPr lang="en-US"/>
                    </a:p>
                  </c:txPr>
                  <c:dLblPos val="inBase"/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>
                    <c:ext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errBars>
                  <c:errBarType val="both"/>
                  <c:errValType val="stdDev"/>
                  <c:noEndCap val="0"/>
                  <c:val val="1"/>
                  <c:spPr>
                    <a:noFill/>
                    <a:ln w="28575" cap="flat" cmpd="sng" algn="ctr">
                      <a:solidFill>
                        <a:schemeClr val="bg2"/>
                      </a:solidFill>
                      <a:round/>
                    </a:ln>
                    <a:effectLst/>
                  </c:spPr>
                </c:errBars>
                <c:cat>
                  <c:strRef>
                    <c:extLst>
                      <c:ext uri="{02D57815-91ED-43cb-92C2-25804820EDAC}">
                        <c15:formulaRef>
                          <c15:sqref>Sheet1!$A$2:$A$5</c15:sqref>
                        </c15:formulaRef>
                      </c:ext>
                    </c:extLst>
                    <c:strCache>
                      <c:ptCount val="4"/>
                      <c:pt idx="0">
                        <c:v>Novice</c:v>
                      </c:pt>
                      <c:pt idx="1">
                        <c:v>Experienced</c:v>
                      </c:pt>
                      <c:pt idx="2">
                        <c:v>Aspiring</c:v>
                      </c:pt>
                      <c:pt idx="3">
                        <c:v>Semi/Professional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Sheet1!$C$2:$C$5</c15:sqref>
                        </c15:formulaRef>
                      </c:ext>
                    </c:extLst>
                    <c:numCache>
                      <c:formatCode>General</c:formatCode>
                      <c:ptCount val="4"/>
                      <c:pt idx="0">
                        <c:v>128.62</c:v>
                      </c:pt>
                      <c:pt idx="1">
                        <c:v>114.48</c:v>
                      </c:pt>
                      <c:pt idx="2">
                        <c:v>97.24</c:v>
                      </c:pt>
                      <c:pt idx="3">
                        <c:v>98.46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1-2F30-497C-8D14-C5E54C97419C}"/>
                  </c:ext>
                </c:extLst>
              </c15:ser>
            </c15:filteredBarSeries>
            <c15:filteredBarSeries>
              <c15:ser>
                <c:idx val="3"/>
                <c:order val="3"/>
                <c:tx>
                  <c:strRef>
                    <c:extLst>
                      <c:ext xmlns:c15="http://schemas.microsoft.com/office/drawing/2012/chart" uri="{02D57815-91ED-43cb-92C2-25804820EDAC}">
                        <c15:formulaRef>
                          <c15:sqref>Sheet1!$E$1</c15:sqref>
                        </c15:formulaRef>
                      </c:ext>
                    </c:extLst>
                    <c:strCache>
                      <c:ptCount val="1"/>
                      <c:pt idx="0">
                        <c:v>Mixing RT (SD)</c:v>
                      </c:pt>
                    </c:strCache>
                  </c:strRef>
                </c:tx>
                <c:spPr>
                  <a:solidFill>
                    <a:schemeClr val="accent6">
                      <a:lumMod val="6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1800" b="0" i="0" u="none" strike="noStrike" kern="1200" baseline="0">
                          <a:solidFill>
                            <a:schemeClr val="bg2"/>
                          </a:solidFill>
                          <a:latin typeface="Source Sans Pro" panose="020B0503030403020204" pitchFamily="34" charset="0"/>
                          <a:ea typeface="+mn-ea"/>
                          <a:cs typeface="+mn-cs"/>
                        </a:defRPr>
                      </a:pPr>
                      <a:endParaRPr lang="en-US"/>
                    </a:p>
                  </c:txPr>
                  <c:dLblPos val="inBase"/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strRef>
                    <c:extLst>
                      <c:ext xmlns:c15="http://schemas.microsoft.com/office/drawing/2012/chart" uri="{02D57815-91ED-43cb-92C2-25804820EDAC}">
                        <c15:formulaRef>
                          <c15:sqref>Sheet1!$A$2:$A$5</c15:sqref>
                        </c15:formulaRef>
                      </c:ext>
                    </c:extLst>
                    <c:strCache>
                      <c:ptCount val="4"/>
                      <c:pt idx="0">
                        <c:v>Novice</c:v>
                      </c:pt>
                      <c:pt idx="1">
                        <c:v>Experienced</c:v>
                      </c:pt>
                      <c:pt idx="2">
                        <c:v>Aspiring</c:v>
                      </c:pt>
                      <c:pt idx="3">
                        <c:v>Semi/Professional</c:v>
                      </c:pt>
                    </c:strCache>
                  </c: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ormulaRef>
                          <c15:sqref>Sheet1!$E$2:$E$5</c15:sqref>
                        </c15:formulaRef>
                      </c:ext>
                    </c:extLst>
                    <c:numCache>
                      <c:formatCode>General</c:formatCode>
                      <c:ptCount val="4"/>
                      <c:pt idx="0">
                        <c:v>265.56</c:v>
                      </c:pt>
                      <c:pt idx="1">
                        <c:v>205.53</c:v>
                      </c:pt>
                      <c:pt idx="2">
                        <c:v>185.41</c:v>
                      </c:pt>
                      <c:pt idx="3">
                        <c:v>178.54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0-DDCF-48CC-A12A-5774005CA163}"/>
                  </c:ext>
                </c:extLst>
              </c15:ser>
            </c15:filteredBarSeries>
            <c15:filteredBarSeries>
              <c15:ser>
                <c:idx val="5"/>
                <c:order val="5"/>
                <c:tx>
                  <c:strRef>
                    <c:extLst>
                      <c:ext xmlns:c15="http://schemas.microsoft.com/office/drawing/2012/chart" uri="{02D57815-91ED-43cb-92C2-25804820EDAC}">
                        <c15:formulaRef>
                          <c15:sqref>Sheet1!$G$1</c15:sqref>
                        </c15:formulaRef>
                      </c:ext>
                    </c:extLst>
                    <c:strCache>
                      <c:ptCount val="1"/>
                      <c:pt idx="0">
                        <c:v>Switching RT (SD)</c:v>
                      </c:pt>
                    </c:strCache>
                  </c:strRef>
                </c:tx>
                <c:spPr>
                  <a:solidFill>
                    <a:schemeClr val="accent4">
                      <a:lumMod val="6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1800" b="0" i="0" u="none" strike="noStrike" kern="1200" baseline="0">
                          <a:solidFill>
                            <a:schemeClr val="bg2"/>
                          </a:solidFill>
                          <a:latin typeface="Source Sans Pro" panose="020B0503030403020204" pitchFamily="34" charset="0"/>
                          <a:ea typeface="+mn-ea"/>
                          <a:cs typeface="+mn-cs"/>
                        </a:defRPr>
                      </a:pPr>
                      <a:endParaRPr lang="en-US"/>
                    </a:p>
                  </c:txPr>
                  <c:dLblPos val="inBase"/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strRef>
                    <c:extLst>
                      <c:ext xmlns:c15="http://schemas.microsoft.com/office/drawing/2012/chart" uri="{02D57815-91ED-43cb-92C2-25804820EDAC}">
                        <c15:formulaRef>
                          <c15:sqref>Sheet1!$A$2:$A$5</c15:sqref>
                        </c15:formulaRef>
                      </c:ext>
                    </c:extLst>
                    <c:strCache>
                      <c:ptCount val="4"/>
                      <c:pt idx="0">
                        <c:v>Novice</c:v>
                      </c:pt>
                      <c:pt idx="1">
                        <c:v>Experienced</c:v>
                      </c:pt>
                      <c:pt idx="2">
                        <c:v>Aspiring</c:v>
                      </c:pt>
                      <c:pt idx="3">
                        <c:v>Semi/Professional</c:v>
                      </c:pt>
                    </c:strCache>
                  </c: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ormulaRef>
                          <c15:sqref>Sheet1!$G$2:$G$5</c15:sqref>
                        </c15:formulaRef>
                      </c:ext>
                    </c:extLst>
                    <c:numCache>
                      <c:formatCode>General</c:formatCode>
                      <c:ptCount val="4"/>
                      <c:pt idx="0">
                        <c:v>302.36</c:v>
                      </c:pt>
                      <c:pt idx="1">
                        <c:v>248.6</c:v>
                      </c:pt>
                      <c:pt idx="2">
                        <c:v>259.39</c:v>
                      </c:pt>
                      <c:pt idx="3">
                        <c:v>226.66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2-DDCF-48CC-A12A-5774005CA163}"/>
                  </c:ext>
                </c:extLst>
              </c15:ser>
            </c15:filteredBarSeries>
          </c:ext>
        </c:extLst>
      </c:barChart>
      <c:catAx>
        <c:axId val="1426152384"/>
        <c:scaling>
          <c:orientation val="minMax"/>
        </c:scaling>
        <c:delete val="0"/>
        <c:axPos val="b"/>
        <c:numFmt formatCode="0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bg2"/>
                </a:solidFill>
                <a:latin typeface="Source Sans Pro" panose="020B0503030403020204" pitchFamily="34" charset="0"/>
                <a:ea typeface="+mn-ea"/>
                <a:cs typeface="+mn-cs"/>
              </a:defRPr>
            </a:pPr>
            <a:endParaRPr lang="en-US"/>
          </a:p>
        </c:txPr>
        <c:crossAx val="1426153344"/>
        <c:crosses val="autoZero"/>
        <c:auto val="1"/>
        <c:lblAlgn val="ctr"/>
        <c:lblOffset val="100"/>
        <c:tickLblSkip val="1"/>
        <c:noMultiLvlLbl val="0"/>
      </c:catAx>
      <c:valAx>
        <c:axId val="1426153344"/>
        <c:scaling>
          <c:orientation val="minMax"/>
          <c:max val="1800"/>
          <c:min val="0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bg2"/>
                    </a:solidFill>
                    <a:latin typeface="Source Sans Pro" panose="020B0503030403020204" pitchFamily="34" charset="0"/>
                    <a:ea typeface="+mn-ea"/>
                    <a:cs typeface="+mn-cs"/>
                  </a:defRPr>
                </a:pPr>
                <a:r>
                  <a:rPr lang="en-GB" b="1" dirty="0"/>
                  <a:t>Reaction Time (</a:t>
                </a:r>
                <a:r>
                  <a:rPr lang="en-GB" b="1" dirty="0" err="1"/>
                  <a:t>ms</a:t>
                </a:r>
                <a:r>
                  <a:rPr lang="en-GB" b="1" dirty="0"/>
                  <a:t>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bg2"/>
                  </a:solidFill>
                  <a:latin typeface="Source Sans Pro" panose="020B0503030403020204" pitchFamily="34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28575">
            <a:solidFill>
              <a:schemeClr val="bg2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bg2"/>
                </a:solidFill>
                <a:latin typeface="Source Sans Pro" panose="020B0503030403020204" pitchFamily="34" charset="0"/>
                <a:ea typeface="+mn-ea"/>
                <a:cs typeface="+mn-cs"/>
              </a:defRPr>
            </a:pPr>
            <a:endParaRPr lang="en-US"/>
          </a:p>
        </c:txPr>
        <c:crossAx val="142615238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bg2"/>
              </a:solidFill>
              <a:latin typeface="Source Sans Pro" panose="020B0503030403020204" pitchFamily="34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800">
          <a:solidFill>
            <a:schemeClr val="bg2"/>
          </a:solidFill>
          <a:latin typeface="Source Sans Pro" panose="020B0503030403020204" pitchFamily="34" charset="0"/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1454223903443768E-3"/>
          <c:y val="0.13550586419753086"/>
          <c:w val="0.99385457760965557"/>
          <c:h val="0.690883641975308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Single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delete val="1"/>
          </c:dLbls>
          <c:errBars>
            <c:errBarType val="both"/>
            <c:errValType val="cust"/>
            <c:noEndCap val="0"/>
            <c:plus>
              <c:numRef>
                <c:f>Sheet1!$C$2:$C$5</c:f>
                <c:numCache>
                  <c:formatCode>General</c:formatCode>
                  <c:ptCount val="4"/>
                  <c:pt idx="0">
                    <c:v>128.62</c:v>
                  </c:pt>
                  <c:pt idx="1">
                    <c:v>114.48</c:v>
                  </c:pt>
                  <c:pt idx="2">
                    <c:v>97.24</c:v>
                  </c:pt>
                  <c:pt idx="3">
                    <c:v>98.46</c:v>
                  </c:pt>
                </c:numCache>
              </c:numRef>
            </c:plus>
            <c:minus>
              <c:numRef>
                <c:f>Sheet1!$C$2:$C$5</c:f>
                <c:numCache>
                  <c:formatCode>General</c:formatCode>
                  <c:ptCount val="4"/>
                  <c:pt idx="0">
                    <c:v>128.62</c:v>
                  </c:pt>
                  <c:pt idx="1">
                    <c:v>114.48</c:v>
                  </c:pt>
                  <c:pt idx="2">
                    <c:v>97.24</c:v>
                  </c:pt>
                  <c:pt idx="3">
                    <c:v>98.46</c:v>
                  </c:pt>
                </c:numCache>
              </c:numRef>
            </c:minus>
            <c:spPr>
              <a:noFill/>
              <a:ln w="28575" cap="flat" cmpd="sng" algn="ctr">
                <a:solidFill>
                  <a:schemeClr val="bg2"/>
                </a:solidFill>
                <a:round/>
              </a:ln>
              <a:effectLst/>
            </c:spPr>
          </c:errBars>
          <c:cat>
            <c:strRef>
              <c:f>Sheet1!$A$2:$A$5</c:f>
              <c:strCache>
                <c:ptCount val="4"/>
                <c:pt idx="0">
                  <c:v>Novice</c:v>
                </c:pt>
                <c:pt idx="1">
                  <c:v>Experienced</c:v>
                </c:pt>
                <c:pt idx="2">
                  <c:v>Aspiring</c:v>
                </c:pt>
                <c:pt idx="3">
                  <c:v>Semi/Professional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626.77</c:v>
                </c:pt>
                <c:pt idx="1">
                  <c:v>567.38</c:v>
                </c:pt>
                <c:pt idx="2">
                  <c:v>596.54999999999995</c:v>
                </c:pt>
                <c:pt idx="3">
                  <c:v>538.04999999999995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338-484E-892A-CA6429577093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Mixing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delete val="1"/>
          </c:dLbls>
          <c:errBars>
            <c:errBarType val="both"/>
            <c:errValType val="cust"/>
            <c:noEndCap val="0"/>
            <c:plus>
              <c:numRef>
                <c:f>Sheet1!$E$2:$E$5</c:f>
                <c:numCache>
                  <c:formatCode>General</c:formatCode>
                  <c:ptCount val="4"/>
                  <c:pt idx="0">
                    <c:v>265.56</c:v>
                  </c:pt>
                  <c:pt idx="1">
                    <c:v>205.53</c:v>
                  </c:pt>
                  <c:pt idx="2">
                    <c:v>185.41</c:v>
                  </c:pt>
                  <c:pt idx="3">
                    <c:v>178.54</c:v>
                  </c:pt>
                </c:numCache>
              </c:numRef>
            </c:plus>
            <c:minus>
              <c:numRef>
                <c:f>Sheet1!$E$2:$E$5</c:f>
                <c:numCache>
                  <c:formatCode>General</c:formatCode>
                  <c:ptCount val="4"/>
                  <c:pt idx="0">
                    <c:v>265.56</c:v>
                  </c:pt>
                  <c:pt idx="1">
                    <c:v>205.53</c:v>
                  </c:pt>
                  <c:pt idx="2">
                    <c:v>185.41</c:v>
                  </c:pt>
                  <c:pt idx="3">
                    <c:v>178.54</c:v>
                  </c:pt>
                </c:numCache>
              </c:numRef>
            </c:minus>
            <c:spPr>
              <a:noFill/>
              <a:ln w="28575" cap="flat" cmpd="sng" algn="ctr">
                <a:solidFill>
                  <a:schemeClr val="bg2"/>
                </a:solidFill>
                <a:round/>
              </a:ln>
              <a:effectLst/>
            </c:spPr>
          </c:errBars>
          <c:cat>
            <c:strRef>
              <c:f>Sheet1!$A$2:$A$5</c:f>
              <c:strCache>
                <c:ptCount val="4"/>
                <c:pt idx="0">
                  <c:v>Novice</c:v>
                </c:pt>
                <c:pt idx="1">
                  <c:v>Experienced</c:v>
                </c:pt>
                <c:pt idx="2">
                  <c:v>Aspiring</c:v>
                </c:pt>
                <c:pt idx="3">
                  <c:v>Semi/Professional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1074.8599999999999</c:v>
                </c:pt>
                <c:pt idx="1">
                  <c:v>991.12</c:v>
                </c:pt>
                <c:pt idx="2">
                  <c:v>1005.28</c:v>
                </c:pt>
                <c:pt idx="3">
                  <c:v>961.09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338-484E-892A-CA6429577093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Switching</c:v>
                </c:pt>
              </c:strCache>
            </c:strRef>
          </c:tx>
          <c:spPr>
            <a:solidFill>
              <a:schemeClr val="accent5">
                <a:lumMod val="60000"/>
              </a:schemeClr>
            </a:solidFill>
            <a:ln>
              <a:noFill/>
            </a:ln>
            <a:effectLst/>
          </c:spPr>
          <c:invertIfNegative val="0"/>
          <c:dLbls>
            <c:delete val="1"/>
          </c:dLbls>
          <c:errBars>
            <c:errBarType val="both"/>
            <c:errValType val="cust"/>
            <c:noEndCap val="0"/>
            <c:plus>
              <c:numRef>
                <c:f>Sheet1!$G$2:$G$5</c:f>
                <c:numCache>
                  <c:formatCode>General</c:formatCode>
                  <c:ptCount val="4"/>
                  <c:pt idx="0">
                    <c:v>302.36</c:v>
                  </c:pt>
                  <c:pt idx="1">
                    <c:v>248.6</c:v>
                  </c:pt>
                  <c:pt idx="2">
                    <c:v>259.39</c:v>
                  </c:pt>
                  <c:pt idx="3">
                    <c:v>226.66</c:v>
                  </c:pt>
                </c:numCache>
              </c:numRef>
            </c:plus>
            <c:minus>
              <c:numRef>
                <c:f>Sheet1!$G$2:$G$5</c:f>
                <c:numCache>
                  <c:formatCode>General</c:formatCode>
                  <c:ptCount val="4"/>
                  <c:pt idx="0">
                    <c:v>302.36</c:v>
                  </c:pt>
                  <c:pt idx="1">
                    <c:v>248.6</c:v>
                  </c:pt>
                  <c:pt idx="2">
                    <c:v>259.39</c:v>
                  </c:pt>
                  <c:pt idx="3">
                    <c:v>226.66</c:v>
                  </c:pt>
                </c:numCache>
              </c:numRef>
            </c:minus>
            <c:spPr>
              <a:noFill/>
              <a:ln w="28575" cap="flat" cmpd="sng" algn="ctr">
                <a:solidFill>
                  <a:schemeClr val="bg2"/>
                </a:solidFill>
                <a:round/>
              </a:ln>
              <a:effectLst/>
            </c:spPr>
          </c:errBars>
          <c:cat>
            <c:strRef>
              <c:f>Sheet1!$A$2:$A$5</c:f>
              <c:strCache>
                <c:ptCount val="4"/>
                <c:pt idx="0">
                  <c:v>Novice</c:v>
                </c:pt>
                <c:pt idx="1">
                  <c:v>Experienced</c:v>
                </c:pt>
                <c:pt idx="2">
                  <c:v>Aspiring</c:v>
                </c:pt>
                <c:pt idx="3">
                  <c:v>Semi/Professional</c:v>
                </c:pt>
              </c:strCache>
            </c:strRef>
          </c:cat>
          <c:val>
            <c:numRef>
              <c:f>Sheet1!$F$2:$F$5</c:f>
              <c:numCache>
                <c:formatCode>General</c:formatCode>
                <c:ptCount val="4"/>
                <c:pt idx="0">
                  <c:v>1277.3</c:v>
                </c:pt>
                <c:pt idx="1">
                  <c:v>1123.07</c:v>
                </c:pt>
                <c:pt idx="2">
                  <c:v>1228.3699999999999</c:v>
                </c:pt>
                <c:pt idx="3">
                  <c:v>1190.31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338-484E-892A-CA6429577093}"/>
            </c:ext>
          </c:extLst>
        </c:ser>
        <c:dLbls>
          <c:dLblPos val="inBase"/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-25"/>
        <c:axId val="1426152384"/>
        <c:axId val="1426153344"/>
        <c:extLst>
          <c:ext xmlns:c15="http://schemas.microsoft.com/office/drawing/2012/chart" uri="{02D57815-91ED-43cb-92C2-25804820EDAC}">
            <c15:filteredBarSeries>
              <c15:ser>
                <c:idx val="1"/>
                <c:order val="1"/>
                <c:tx>
                  <c:strRef>
                    <c:extLst>
                      <c:ext uri="{02D57815-91ED-43cb-92C2-25804820EDAC}">
                        <c15:formulaRef>
                          <c15:sqref>Sheet1!$C$1</c15:sqref>
                        </c15:formulaRef>
                      </c:ext>
                    </c:extLst>
                    <c:strCache>
                      <c:ptCount val="1"/>
                      <c:pt idx="0">
                        <c:v>Single RT (SD)</c:v>
                      </c:pt>
                    </c:strCache>
                  </c:strRef>
                </c:tx>
                <c:spPr>
                  <a:solidFill>
                    <a:schemeClr val="accent5"/>
                  </a:solidFill>
                  <a:ln>
                    <a:noFill/>
                  </a:ln>
                  <a:effectLst/>
                </c:spPr>
                <c:invertIfNegative val="0"/>
                <c:dLbls>
                  <c:numFmt formatCode="#,##0;[Red]#,##0" sourceLinked="0"/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anchor="ctr" anchorCtr="1"/>
                    <a:lstStyle/>
                    <a:p>
                      <a:pPr>
                        <a:defRPr sz="1800" b="0" i="0" u="none" strike="noStrike" kern="1200" baseline="0">
                          <a:solidFill>
                            <a:schemeClr val="bg2"/>
                          </a:solidFill>
                          <a:latin typeface="Source Sans Pro" panose="020B0503030403020204" pitchFamily="34" charset="0"/>
                          <a:ea typeface="+mn-ea"/>
                          <a:cs typeface="+mn-cs"/>
                        </a:defRPr>
                      </a:pPr>
                      <a:endParaRPr lang="en-US"/>
                    </a:p>
                  </c:txPr>
                  <c:dLblPos val="inBase"/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>
                    <c:ext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errBars>
                  <c:errBarType val="both"/>
                  <c:errValType val="stdDev"/>
                  <c:noEndCap val="0"/>
                  <c:val val="1"/>
                  <c:spPr>
                    <a:noFill/>
                    <a:ln w="28575" cap="flat" cmpd="sng" algn="ctr">
                      <a:solidFill>
                        <a:schemeClr val="bg2"/>
                      </a:solidFill>
                      <a:round/>
                    </a:ln>
                    <a:effectLst/>
                  </c:spPr>
                </c:errBars>
                <c:cat>
                  <c:strRef>
                    <c:extLst>
                      <c:ext uri="{02D57815-91ED-43cb-92C2-25804820EDAC}">
                        <c15:formulaRef>
                          <c15:sqref>Sheet1!$A$2:$A$5</c15:sqref>
                        </c15:formulaRef>
                      </c:ext>
                    </c:extLst>
                    <c:strCache>
                      <c:ptCount val="4"/>
                      <c:pt idx="0">
                        <c:v>Novice</c:v>
                      </c:pt>
                      <c:pt idx="1">
                        <c:v>Experienced</c:v>
                      </c:pt>
                      <c:pt idx="2">
                        <c:v>Aspiring</c:v>
                      </c:pt>
                      <c:pt idx="3">
                        <c:v>Semi/Professional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Sheet1!$C$2:$C$5</c15:sqref>
                        </c15:formulaRef>
                      </c:ext>
                    </c:extLst>
                    <c:numCache>
                      <c:formatCode>General</c:formatCode>
                      <c:ptCount val="4"/>
                      <c:pt idx="0">
                        <c:v>128.62</c:v>
                      </c:pt>
                      <c:pt idx="1">
                        <c:v>114.48</c:v>
                      </c:pt>
                      <c:pt idx="2">
                        <c:v>97.24</c:v>
                      </c:pt>
                      <c:pt idx="3">
                        <c:v>98.46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3-B338-484E-892A-CA6429577093}"/>
                  </c:ext>
                </c:extLst>
              </c15:ser>
            </c15:filteredBarSeries>
            <c15:filteredBarSeries>
              <c15:ser>
                <c:idx val="3"/>
                <c:order val="3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Sheet1!$E$1</c15:sqref>
                        </c15:formulaRef>
                      </c:ext>
                    </c:extLst>
                    <c:strCache>
                      <c:ptCount val="1"/>
                      <c:pt idx="0">
                        <c:v>Mixing RT (SD)</c:v>
                      </c:pt>
                    </c:strCache>
                  </c:strRef>
                </c:tx>
                <c:spPr>
                  <a:solidFill>
                    <a:schemeClr val="accent6">
                      <a:lumMod val="6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1800" b="0" i="0" u="none" strike="noStrike" kern="1200" baseline="0">
                          <a:solidFill>
                            <a:schemeClr val="bg2"/>
                          </a:solidFill>
                          <a:latin typeface="Source Sans Pro" panose="020B0503030403020204" pitchFamily="34" charset="0"/>
                          <a:ea typeface="+mn-ea"/>
                          <a:cs typeface="+mn-cs"/>
                        </a:defRPr>
                      </a:pPr>
                      <a:endParaRPr lang="en-US"/>
                    </a:p>
                  </c:txPr>
                  <c:dLblPos val="inBase"/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Sheet1!$A$2:$A$5</c15:sqref>
                        </c15:formulaRef>
                      </c:ext>
                    </c:extLst>
                    <c:strCache>
                      <c:ptCount val="4"/>
                      <c:pt idx="0">
                        <c:v>Novice</c:v>
                      </c:pt>
                      <c:pt idx="1">
                        <c:v>Experienced</c:v>
                      </c:pt>
                      <c:pt idx="2">
                        <c:v>Aspiring</c:v>
                      </c:pt>
                      <c:pt idx="3">
                        <c:v>Semi/Professional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Sheet1!$E$2:$E$5</c15:sqref>
                        </c15:formulaRef>
                      </c:ext>
                    </c:extLst>
                    <c:numCache>
                      <c:formatCode>General</c:formatCode>
                      <c:ptCount val="4"/>
                      <c:pt idx="0">
                        <c:v>265.56</c:v>
                      </c:pt>
                      <c:pt idx="1">
                        <c:v>205.53</c:v>
                      </c:pt>
                      <c:pt idx="2">
                        <c:v>185.41</c:v>
                      </c:pt>
                      <c:pt idx="3">
                        <c:v>178.54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4-B338-484E-892A-CA6429577093}"/>
                  </c:ext>
                </c:extLst>
              </c15:ser>
            </c15:filteredBarSeries>
            <c15:filteredBarSeries>
              <c15:ser>
                <c:idx val="5"/>
                <c:order val="5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Sheet1!$G$1</c15:sqref>
                        </c15:formulaRef>
                      </c:ext>
                    </c:extLst>
                    <c:strCache>
                      <c:ptCount val="1"/>
                      <c:pt idx="0">
                        <c:v>Switching RT (SD)</c:v>
                      </c:pt>
                    </c:strCache>
                  </c:strRef>
                </c:tx>
                <c:spPr>
                  <a:solidFill>
                    <a:schemeClr val="accent4">
                      <a:lumMod val="6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1800" b="0" i="0" u="none" strike="noStrike" kern="1200" baseline="0">
                          <a:solidFill>
                            <a:schemeClr val="bg2"/>
                          </a:solidFill>
                          <a:latin typeface="Source Sans Pro" panose="020B0503030403020204" pitchFamily="34" charset="0"/>
                          <a:ea typeface="+mn-ea"/>
                          <a:cs typeface="+mn-cs"/>
                        </a:defRPr>
                      </a:pPr>
                      <a:endParaRPr lang="en-US"/>
                    </a:p>
                  </c:txPr>
                  <c:dLblPos val="inBase"/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Sheet1!$A$2:$A$5</c15:sqref>
                        </c15:formulaRef>
                      </c:ext>
                    </c:extLst>
                    <c:strCache>
                      <c:ptCount val="4"/>
                      <c:pt idx="0">
                        <c:v>Novice</c:v>
                      </c:pt>
                      <c:pt idx="1">
                        <c:v>Experienced</c:v>
                      </c:pt>
                      <c:pt idx="2">
                        <c:v>Aspiring</c:v>
                      </c:pt>
                      <c:pt idx="3">
                        <c:v>Semi/Professional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Sheet1!$G$2:$G$5</c15:sqref>
                        </c15:formulaRef>
                      </c:ext>
                    </c:extLst>
                    <c:numCache>
                      <c:formatCode>General</c:formatCode>
                      <c:ptCount val="4"/>
                      <c:pt idx="0">
                        <c:v>302.36</c:v>
                      </c:pt>
                      <c:pt idx="1">
                        <c:v>248.6</c:v>
                      </c:pt>
                      <c:pt idx="2">
                        <c:v>259.39</c:v>
                      </c:pt>
                      <c:pt idx="3">
                        <c:v>226.66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5-B338-484E-892A-CA6429577093}"/>
                  </c:ext>
                </c:extLst>
              </c15:ser>
            </c15:filteredBarSeries>
          </c:ext>
        </c:extLst>
      </c:barChart>
      <c:catAx>
        <c:axId val="1426152384"/>
        <c:scaling>
          <c:orientation val="minMax"/>
        </c:scaling>
        <c:delete val="1"/>
        <c:axPos val="b"/>
        <c:numFmt formatCode="0" sourceLinked="0"/>
        <c:majorTickMark val="none"/>
        <c:minorTickMark val="none"/>
        <c:tickLblPos val="nextTo"/>
        <c:crossAx val="1426153344"/>
        <c:crosses val="autoZero"/>
        <c:auto val="1"/>
        <c:lblAlgn val="ctr"/>
        <c:lblOffset val="100"/>
        <c:tickLblSkip val="1"/>
        <c:noMultiLvlLbl val="0"/>
      </c:catAx>
      <c:valAx>
        <c:axId val="1426153344"/>
        <c:scaling>
          <c:orientation val="minMax"/>
          <c:max val="1800"/>
          <c:min val="0"/>
        </c:scaling>
        <c:delete val="1"/>
        <c:axPos val="l"/>
        <c:numFmt formatCode="General" sourceLinked="1"/>
        <c:majorTickMark val="out"/>
        <c:minorTickMark val="none"/>
        <c:tickLblPos val="nextTo"/>
        <c:crossAx val="142615238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bg2"/>
              </a:solidFill>
              <a:latin typeface="Source Sans Pro" panose="020B0503030403020204" pitchFamily="34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800">
          <a:solidFill>
            <a:schemeClr val="bg2"/>
          </a:solidFill>
          <a:latin typeface="Source Sans Pro" panose="020B0503030403020204" pitchFamily="34" charset="0"/>
        </a:defRPr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8204935897435898"/>
          <c:y val="0"/>
          <c:w val="0.81795064102564108"/>
          <c:h val="0.54075401234567899"/>
        </c:manualLayout>
      </c:layout>
      <c:barChart>
        <c:barDir val="col"/>
        <c:grouping val="clustered"/>
        <c:varyColors val="0"/>
        <c:ser>
          <c:idx val="3"/>
          <c:order val="3"/>
          <c:tx>
            <c:strRef>
              <c:f>Sheet1!$D$1</c:f>
              <c:strCache>
                <c:ptCount val="1"/>
                <c:pt idx="0">
                  <c:v>Single M (a)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F5BB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0-A700-4C65-97AE-4A4E252F2CA9}"/>
              </c:ext>
            </c:extLst>
          </c:dPt>
          <c:dPt>
            <c:idx val="1"/>
            <c:invertIfNegative val="0"/>
            <c:bubble3D val="0"/>
            <c:spPr>
              <a:solidFill>
                <a:srgbClr val="F79BFF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0186-4ABD-9D3E-6938B81FDF7B}"/>
              </c:ext>
            </c:extLst>
          </c:dPt>
          <c:dPt>
            <c:idx val="2"/>
            <c:invertIfNegative val="0"/>
            <c:bubble3D val="0"/>
            <c:spPr>
              <a:solidFill>
                <a:srgbClr val="0100FE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A700-4C65-97AE-4A4E252F2CA9}"/>
              </c:ext>
            </c:extLst>
          </c:dPt>
          <c:dPt>
            <c:idx val="3"/>
            <c:invertIfNegative val="0"/>
            <c:bubble3D val="0"/>
            <c:spPr>
              <a:solidFill>
                <a:srgbClr val="00FF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A700-4C65-97AE-4A4E252F2CA9}"/>
              </c:ext>
            </c:extLst>
          </c:dPt>
          <c:dLbls>
            <c:numFmt formatCode="#,##0.0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bg2"/>
                    </a:solidFill>
                    <a:latin typeface="Source Sans Pro" panose="020B0503030403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inBase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errBars>
            <c:errBarType val="both"/>
            <c:errValType val="cust"/>
            <c:noEndCap val="0"/>
            <c:plus>
              <c:numRef>
                <c:f>Sheet1!$E$2:$E$5</c:f>
                <c:numCache>
                  <c:formatCode>General</c:formatCode>
                  <c:ptCount val="4"/>
                  <c:pt idx="0">
                    <c:v>0.56000000000000005</c:v>
                  </c:pt>
                  <c:pt idx="1">
                    <c:v>0.33</c:v>
                  </c:pt>
                  <c:pt idx="2">
                    <c:v>0.46</c:v>
                  </c:pt>
                  <c:pt idx="3">
                    <c:v>1.19</c:v>
                  </c:pt>
                </c:numCache>
              </c:numRef>
            </c:plus>
            <c:minus>
              <c:numRef>
                <c:f>Sheet1!$E$2:$E$5</c:f>
                <c:numCache>
                  <c:formatCode>General</c:formatCode>
                  <c:ptCount val="4"/>
                  <c:pt idx="0">
                    <c:v>0.56000000000000005</c:v>
                  </c:pt>
                  <c:pt idx="1">
                    <c:v>0.33</c:v>
                  </c:pt>
                  <c:pt idx="2">
                    <c:v>0.46</c:v>
                  </c:pt>
                  <c:pt idx="3">
                    <c:v>1.19</c:v>
                  </c:pt>
                </c:numCache>
              </c:numRef>
            </c:minus>
            <c:spPr>
              <a:noFill/>
              <a:ln w="28575" cap="flat" cmpd="sng" algn="ctr">
                <a:solidFill>
                  <a:schemeClr val="bg2"/>
                </a:solidFill>
                <a:prstDash val="solid"/>
                <a:round/>
              </a:ln>
              <a:effectLst/>
            </c:spPr>
          </c:errBars>
          <c:cat>
            <c:strRef>
              <c:f>Sheet1!$A$2:$A$5</c:f>
              <c:strCache>
                <c:ptCount val="4"/>
                <c:pt idx="0">
                  <c:v>Novice</c:v>
                </c:pt>
                <c:pt idx="1">
                  <c:v>Experienced</c:v>
                </c:pt>
                <c:pt idx="2">
                  <c:v>Aspiring</c:v>
                </c:pt>
                <c:pt idx="3">
                  <c:v>Semi/Professional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1.75</c:v>
                </c:pt>
                <c:pt idx="1">
                  <c:v>1.48</c:v>
                </c:pt>
                <c:pt idx="2">
                  <c:v>1.65</c:v>
                </c:pt>
                <c:pt idx="3">
                  <c:v>1.8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0186-4ABD-9D3E-6938B81FDF7B}"/>
            </c:ext>
          </c:extLst>
        </c:ser>
        <c:dLbls>
          <c:dLblPos val="inBase"/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-25"/>
        <c:axId val="1426152384"/>
        <c:axId val="1426153344"/>
        <c:extLst>
          <c:ext xmlns:c15="http://schemas.microsoft.com/office/drawing/2012/chart" uri="{02D57815-91ED-43cb-92C2-25804820EDAC}">
            <c15:filteredBar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Sheet1!#REF!</c15:sqref>
                        </c15:formulaRef>
                      </c:ext>
                    </c:extLst>
                    <c:strCache>
                      <c:ptCount val="1"/>
                      <c:pt idx="0">
                        <c:v>#REF!</c:v>
                      </c:pt>
                    </c:strCache>
                  </c:strRef>
                </c:tx>
                <c:spPr>
                  <a:solidFill>
                    <a:schemeClr val="accent2"/>
                  </a:solidFill>
                  <a:ln>
                    <a:noFill/>
                  </a:ln>
                  <a:effectLst/>
                </c:spPr>
                <c:invertIfNegative val="0"/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anchor="ctr" anchorCtr="1"/>
                    <a:lstStyle/>
                    <a:p>
                      <a:pPr>
                        <a:defRPr sz="1800" b="0" i="0" u="none" strike="noStrike" kern="1200" baseline="0">
                          <a:solidFill>
                            <a:schemeClr val="bg2"/>
                          </a:solidFill>
                          <a:latin typeface="Source Sans Pro" panose="020B0503030403020204" pitchFamily="34" charset="0"/>
                          <a:ea typeface="+mn-ea"/>
                          <a:cs typeface="+mn-cs"/>
                        </a:defRPr>
                      </a:pPr>
                      <a:endParaRPr lang="en-US"/>
                    </a:p>
                  </c:txPr>
                  <c:dLblPos val="inBase"/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>
                    <c:ext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strRef>
                    <c:extLst>
                      <c:ext uri="{02D57815-91ED-43cb-92C2-25804820EDAC}">
                        <c15:formulaRef>
                          <c15:sqref>Sheet1!$A$2:$A$5</c15:sqref>
                        </c15:formulaRef>
                      </c:ext>
                    </c:extLst>
                    <c:strCache>
                      <c:ptCount val="4"/>
                      <c:pt idx="0">
                        <c:v>Novice</c:v>
                      </c:pt>
                      <c:pt idx="1">
                        <c:v>Experienced</c:v>
                      </c:pt>
                      <c:pt idx="2">
                        <c:v>Aspiring</c:v>
                      </c:pt>
                      <c:pt idx="3">
                        <c:v>Semi/Professional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Sheet1!#REF!</c15:sqref>
                        </c15:formulaRef>
                      </c:ext>
                    </c:extLst>
                    <c:numCache>
                      <c:formatCode>General</c:formatCode>
                      <c:ptCount val="1"/>
                      <c:pt idx="0">
                        <c:v>1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0-0186-4ABD-9D3E-6938B81FDF7B}"/>
                  </c:ext>
                </c:extLst>
              </c15:ser>
            </c15:filteredBarSeries>
            <c15:filteredBarSeries>
              <c15:ser>
                <c:idx val="1"/>
                <c:order val="1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Sheet1!#REF!</c15:sqref>
                        </c15:formulaRef>
                      </c:ext>
                    </c:extLst>
                    <c:strCache>
                      <c:ptCount val="1"/>
                      <c:pt idx="0">
                        <c:v>#REF!</c:v>
                      </c:pt>
                    </c:strCache>
                  </c:strRef>
                </c:tx>
                <c:spPr>
                  <a:solidFill>
                    <a:schemeClr val="accent4"/>
                  </a:solidFill>
                  <a:ln>
                    <a:noFill/>
                  </a:ln>
                  <a:effectLst/>
                </c:spPr>
                <c:invertIfNegative val="0"/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anchor="ctr" anchorCtr="1"/>
                    <a:lstStyle/>
                    <a:p>
                      <a:pPr>
                        <a:defRPr sz="1800" b="0" i="0" u="none" strike="noStrike" kern="1200" baseline="0">
                          <a:solidFill>
                            <a:schemeClr val="bg2"/>
                          </a:solidFill>
                          <a:latin typeface="Source Sans Pro" panose="020B0503030403020204" pitchFamily="34" charset="0"/>
                          <a:ea typeface="+mn-ea"/>
                          <a:cs typeface="+mn-cs"/>
                        </a:defRPr>
                      </a:pPr>
                      <a:endParaRPr lang="en-US"/>
                    </a:p>
                  </c:txPr>
                  <c:dLblPos val="inBase"/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Sheet1!$A$2:$A$5</c15:sqref>
                        </c15:formulaRef>
                      </c:ext>
                    </c:extLst>
                    <c:strCache>
                      <c:ptCount val="4"/>
                      <c:pt idx="0">
                        <c:v>Novice</c:v>
                      </c:pt>
                      <c:pt idx="1">
                        <c:v>Experienced</c:v>
                      </c:pt>
                      <c:pt idx="2">
                        <c:v>Aspiring</c:v>
                      </c:pt>
                      <c:pt idx="3">
                        <c:v>Semi/Professional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Sheet1!#REF!</c15:sqref>
                        </c15:formulaRef>
                      </c:ext>
                    </c:extLst>
                    <c:numCache>
                      <c:formatCode>General</c:formatCode>
                      <c:ptCount val="1"/>
                      <c:pt idx="0">
                        <c:v>1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1-0186-4ABD-9D3E-6938B81FDF7B}"/>
                  </c:ext>
                </c:extLst>
              </c15:ser>
            </c15:filteredBarSeries>
            <c15:filteredBarSeries>
              <c15:ser>
                <c:idx val="2"/>
                <c:order val="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Sheet1!$B$1</c15:sqref>
                        </c15:formulaRef>
                      </c:ext>
                    </c:extLst>
                    <c:strCache>
                      <c:ptCount val="1"/>
                      <c:pt idx="0">
                        <c:v>Switching M (v)</c:v>
                      </c:pt>
                    </c:strCache>
                  </c:strRef>
                </c:tx>
                <c:spPr>
                  <a:solidFill>
                    <a:schemeClr val="accent6"/>
                  </a:solidFill>
                  <a:ln>
                    <a:noFill/>
                  </a:ln>
                  <a:effectLst/>
                </c:spPr>
                <c:invertIfNegative val="0"/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anchor="ctr" anchorCtr="1"/>
                    <a:lstStyle/>
                    <a:p>
                      <a:pPr>
                        <a:defRPr sz="1800" b="0" i="0" u="none" strike="noStrike" kern="1200" baseline="0">
                          <a:solidFill>
                            <a:schemeClr val="bg2"/>
                          </a:solidFill>
                          <a:latin typeface="Source Sans Pro" panose="020B0503030403020204" pitchFamily="34" charset="0"/>
                          <a:ea typeface="+mn-ea"/>
                          <a:cs typeface="+mn-cs"/>
                        </a:defRPr>
                      </a:pPr>
                      <a:endParaRPr lang="en-US"/>
                    </a:p>
                  </c:txPr>
                  <c:dLblPos val="inBase"/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Sheet1!$A$2:$A$5</c15:sqref>
                        </c15:formulaRef>
                      </c:ext>
                    </c:extLst>
                    <c:strCache>
                      <c:ptCount val="4"/>
                      <c:pt idx="0">
                        <c:v>Novice</c:v>
                      </c:pt>
                      <c:pt idx="1">
                        <c:v>Experienced</c:v>
                      </c:pt>
                      <c:pt idx="2">
                        <c:v>Aspiring</c:v>
                      </c:pt>
                      <c:pt idx="3">
                        <c:v>Semi/Professional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Sheet1!$B$2:$B$5</c15:sqref>
                        </c15:formulaRef>
                      </c:ext>
                    </c:extLst>
                    <c:numCache>
                      <c:formatCode>General</c:formatCode>
                      <c:ptCount val="4"/>
                      <c:pt idx="0">
                        <c:v>1.44</c:v>
                      </c:pt>
                      <c:pt idx="1">
                        <c:v>1.63</c:v>
                      </c:pt>
                      <c:pt idx="2">
                        <c:v>1.36</c:v>
                      </c:pt>
                      <c:pt idx="3">
                        <c:v>1.83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2-0186-4ABD-9D3E-6938B81FDF7B}"/>
                  </c:ext>
                </c:extLst>
              </c15:ser>
            </c15:filteredBarSeries>
            <c15:filteredBarSeries>
              <c15:ser>
                <c:idx val="4"/>
                <c:order val="4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Sheet1!#REF!</c15:sqref>
                        </c15:formulaRef>
                      </c:ext>
                    </c:extLst>
                    <c:strCache>
                      <c:ptCount val="1"/>
                      <c:pt idx="0">
                        <c:v>#REF!</c:v>
                      </c:pt>
                    </c:strCache>
                  </c:strRef>
                </c:tx>
                <c:spPr>
                  <a:solidFill>
                    <a:schemeClr val="accent4"/>
                  </a:solidFill>
                  <a:ln>
                    <a:noFill/>
                  </a:ln>
                  <a:effectLst/>
                </c:spPr>
                <c:invertIfNegative val="0"/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1800" b="0" i="0" u="none" strike="noStrike" kern="1200" baseline="0">
                          <a:solidFill>
                            <a:schemeClr val="bg2"/>
                          </a:solidFill>
                          <a:latin typeface="Source Sans Pro" panose="020B0503030403020204" pitchFamily="34" charset="0"/>
                          <a:ea typeface="+mn-ea"/>
                          <a:cs typeface="+mn-cs"/>
                        </a:defRPr>
                      </a:pPr>
                      <a:endParaRPr lang="en-US"/>
                    </a:p>
                  </c:txPr>
                  <c:dLblPos val="inBase"/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Sheet1!$A$2:$A$5</c15:sqref>
                        </c15:formulaRef>
                      </c:ext>
                    </c:extLst>
                    <c:strCache>
                      <c:ptCount val="4"/>
                      <c:pt idx="0">
                        <c:v>Novice</c:v>
                      </c:pt>
                      <c:pt idx="1">
                        <c:v>Experienced</c:v>
                      </c:pt>
                      <c:pt idx="2">
                        <c:v>Aspiring</c:v>
                      </c:pt>
                      <c:pt idx="3">
                        <c:v>Semi/Professional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Sheet1!#REF!</c15:sqref>
                        </c15:formulaRef>
                      </c:ext>
                    </c:extLst>
                    <c:numCache>
                      <c:formatCode>General</c:formatCode>
                      <c:ptCount val="1"/>
                      <c:pt idx="0">
                        <c:v>1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4-0186-4ABD-9D3E-6938B81FDF7B}"/>
                  </c:ext>
                </c:extLst>
              </c15:ser>
            </c15:filteredBarSeries>
            <c15:filteredBarSeries>
              <c15:ser>
                <c:idx val="5"/>
                <c:order val="5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Sheet1!#REF!</c15:sqref>
                        </c15:formulaRef>
                      </c:ext>
                    </c:extLst>
                    <c:strCache>
                      <c:ptCount val="1"/>
                      <c:pt idx="0">
                        <c:v>#REF!</c:v>
                      </c:pt>
                    </c:strCache>
                  </c:strRef>
                </c:tx>
                <c:spPr>
                  <a:solidFill>
                    <a:schemeClr val="accent6"/>
                  </a:solidFill>
                  <a:ln>
                    <a:noFill/>
                  </a:ln>
                  <a:effectLst/>
                </c:spPr>
                <c:invertIfNegative val="0"/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1800" b="0" i="0" u="none" strike="noStrike" kern="1200" baseline="0">
                          <a:solidFill>
                            <a:schemeClr val="bg2"/>
                          </a:solidFill>
                          <a:latin typeface="Source Sans Pro" panose="020B0503030403020204" pitchFamily="34" charset="0"/>
                          <a:ea typeface="+mn-ea"/>
                          <a:cs typeface="+mn-cs"/>
                        </a:defRPr>
                      </a:pPr>
                      <a:endParaRPr lang="en-US"/>
                    </a:p>
                  </c:txPr>
                  <c:dLblPos val="inBase"/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Sheet1!$A$2:$A$5</c15:sqref>
                        </c15:formulaRef>
                      </c:ext>
                    </c:extLst>
                    <c:strCache>
                      <c:ptCount val="4"/>
                      <c:pt idx="0">
                        <c:v>Novice</c:v>
                      </c:pt>
                      <c:pt idx="1">
                        <c:v>Experienced</c:v>
                      </c:pt>
                      <c:pt idx="2">
                        <c:v>Aspiring</c:v>
                      </c:pt>
                      <c:pt idx="3">
                        <c:v>Semi/Professional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Sheet1!#REF!</c15:sqref>
                        </c15:formulaRef>
                      </c:ext>
                    </c:extLst>
                    <c:numCache>
                      <c:formatCode>General</c:formatCode>
                      <c:ptCount val="1"/>
                      <c:pt idx="0">
                        <c:v>1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5-0186-4ABD-9D3E-6938B81FDF7B}"/>
                  </c:ext>
                </c:extLst>
              </c15:ser>
            </c15:filteredBarSeries>
            <c15:filteredBarSeries>
              <c15:ser>
                <c:idx val="6"/>
                <c:order val="6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Sheet1!$F$1</c15:sqref>
                        </c15:formulaRef>
                      </c:ext>
                    </c:extLst>
                    <c:strCache>
                      <c:ptCount val="1"/>
                      <c:pt idx="0">
                        <c:v>Single M (t0)</c:v>
                      </c:pt>
                    </c:strCache>
                  </c:strRef>
                </c:tx>
                <c:spPr>
                  <a:solidFill>
                    <a:schemeClr val="accent2">
                      <a:lumMod val="80000"/>
                      <a:lumOff val="2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1800" b="0" i="0" u="none" strike="noStrike" kern="1200" baseline="0">
                          <a:solidFill>
                            <a:schemeClr val="bg2"/>
                          </a:solidFill>
                          <a:latin typeface="Source Sans Pro" panose="020B0503030403020204" pitchFamily="34" charset="0"/>
                          <a:ea typeface="+mn-ea"/>
                          <a:cs typeface="+mn-cs"/>
                        </a:defRPr>
                      </a:pPr>
                      <a:endParaRPr lang="en-US"/>
                    </a:p>
                  </c:txPr>
                  <c:dLblPos val="inBase"/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Sheet1!$A$2:$A$5</c15:sqref>
                        </c15:formulaRef>
                      </c:ext>
                    </c:extLst>
                    <c:strCache>
                      <c:ptCount val="4"/>
                      <c:pt idx="0">
                        <c:v>Novice</c:v>
                      </c:pt>
                      <c:pt idx="1">
                        <c:v>Experienced</c:v>
                      </c:pt>
                      <c:pt idx="2">
                        <c:v>Aspiring</c:v>
                      </c:pt>
                      <c:pt idx="3">
                        <c:v>Semi/Professional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Sheet1!$F$2:$F$5</c15:sqref>
                        </c15:formulaRef>
                      </c:ext>
                    </c:extLst>
                    <c:numCache>
                      <c:formatCode>General</c:formatCode>
                      <c:ptCount val="4"/>
                      <c:pt idx="0">
                        <c:v>0.3</c:v>
                      </c:pt>
                      <c:pt idx="1">
                        <c:v>0.28999999999999998</c:v>
                      </c:pt>
                      <c:pt idx="2">
                        <c:v>0.25</c:v>
                      </c:pt>
                      <c:pt idx="3">
                        <c:v>0.23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6-0186-4ABD-9D3E-6938B81FDF7B}"/>
                  </c:ext>
                </c:extLst>
              </c15:ser>
            </c15:filteredBarSeries>
            <c15:filteredBarSeries>
              <c15:ser>
                <c:idx val="7"/>
                <c:order val="7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Sheet1!#REF!</c15:sqref>
                        </c15:formulaRef>
                      </c:ext>
                    </c:extLst>
                    <c:strCache>
                      <c:ptCount val="1"/>
                      <c:pt idx="0">
                        <c:v>#REF!</c:v>
                      </c:pt>
                    </c:strCache>
                  </c:strRef>
                </c:tx>
                <c:spPr>
                  <a:solidFill>
                    <a:schemeClr val="accent4">
                      <a:lumMod val="80000"/>
                      <a:lumOff val="2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1800" b="0" i="0" u="none" strike="noStrike" kern="1200" baseline="0">
                          <a:solidFill>
                            <a:schemeClr val="bg2"/>
                          </a:solidFill>
                          <a:latin typeface="Source Sans Pro" panose="020B0503030403020204" pitchFamily="34" charset="0"/>
                          <a:ea typeface="+mn-ea"/>
                          <a:cs typeface="+mn-cs"/>
                        </a:defRPr>
                      </a:pPr>
                      <a:endParaRPr lang="en-US"/>
                    </a:p>
                  </c:txPr>
                  <c:dLblPos val="inBase"/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Sheet1!$A$2:$A$5</c15:sqref>
                        </c15:formulaRef>
                      </c:ext>
                    </c:extLst>
                    <c:strCache>
                      <c:ptCount val="4"/>
                      <c:pt idx="0">
                        <c:v>Novice</c:v>
                      </c:pt>
                      <c:pt idx="1">
                        <c:v>Experienced</c:v>
                      </c:pt>
                      <c:pt idx="2">
                        <c:v>Aspiring</c:v>
                      </c:pt>
                      <c:pt idx="3">
                        <c:v>Semi/Professional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Sheet1!#REF!</c15:sqref>
                        </c15:formulaRef>
                      </c:ext>
                    </c:extLst>
                    <c:numCache>
                      <c:formatCode>General</c:formatCode>
                      <c:ptCount val="1"/>
                      <c:pt idx="0">
                        <c:v>1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7-0186-4ABD-9D3E-6938B81FDF7B}"/>
                  </c:ext>
                </c:extLst>
              </c15:ser>
            </c15:filteredBarSeries>
            <c15:filteredBarSeries>
              <c15:ser>
                <c:idx val="8"/>
                <c:order val="8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Sheet1!#REF!</c15:sqref>
                        </c15:formulaRef>
                      </c:ext>
                    </c:extLst>
                    <c:strCache>
                      <c:ptCount val="1"/>
                      <c:pt idx="0">
                        <c:v>#REF!</c:v>
                      </c:pt>
                    </c:strCache>
                  </c:strRef>
                </c:tx>
                <c:spPr>
                  <a:solidFill>
                    <a:schemeClr val="accent6">
                      <a:lumMod val="80000"/>
                      <a:lumOff val="2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1800" b="0" i="0" u="none" strike="noStrike" kern="1200" baseline="0">
                          <a:solidFill>
                            <a:schemeClr val="bg2"/>
                          </a:solidFill>
                          <a:latin typeface="Source Sans Pro" panose="020B0503030403020204" pitchFamily="34" charset="0"/>
                          <a:ea typeface="+mn-ea"/>
                          <a:cs typeface="+mn-cs"/>
                        </a:defRPr>
                      </a:pPr>
                      <a:endParaRPr lang="en-US"/>
                    </a:p>
                  </c:txPr>
                  <c:dLblPos val="inBase"/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Sheet1!$A$2:$A$5</c15:sqref>
                        </c15:formulaRef>
                      </c:ext>
                    </c:extLst>
                    <c:strCache>
                      <c:ptCount val="4"/>
                      <c:pt idx="0">
                        <c:v>Novice</c:v>
                      </c:pt>
                      <c:pt idx="1">
                        <c:v>Experienced</c:v>
                      </c:pt>
                      <c:pt idx="2">
                        <c:v>Aspiring</c:v>
                      </c:pt>
                      <c:pt idx="3">
                        <c:v>Semi/Professional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Sheet1!#REF!</c15:sqref>
                        </c15:formulaRef>
                      </c:ext>
                    </c:extLst>
                    <c:numCache>
                      <c:formatCode>General</c:formatCode>
                      <c:ptCount val="1"/>
                      <c:pt idx="0">
                        <c:v>1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8-0186-4ABD-9D3E-6938B81FDF7B}"/>
                  </c:ext>
                </c:extLst>
              </c15:ser>
            </c15:filteredBarSeries>
          </c:ext>
        </c:extLst>
      </c:barChart>
      <c:catAx>
        <c:axId val="14261523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bg2"/>
                </a:solidFill>
                <a:latin typeface="Source Sans Pro" panose="020B0503030403020204" pitchFamily="34" charset="0"/>
                <a:ea typeface="+mn-ea"/>
                <a:cs typeface="+mn-cs"/>
              </a:defRPr>
            </a:pPr>
            <a:endParaRPr lang="en-US"/>
          </a:p>
        </c:txPr>
        <c:crossAx val="1426153344"/>
        <c:crosses val="autoZero"/>
        <c:auto val="1"/>
        <c:lblAlgn val="ctr"/>
        <c:lblOffset val="100"/>
        <c:noMultiLvlLbl val="0"/>
      </c:catAx>
      <c:valAx>
        <c:axId val="1426153344"/>
        <c:scaling>
          <c:orientation val="minMax"/>
          <c:max val="3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1" i="0" u="none" strike="noStrike" kern="1200" baseline="0">
                    <a:solidFill>
                      <a:schemeClr val="accent4">
                        <a:lumMod val="50000"/>
                      </a:schemeClr>
                    </a:solidFill>
                    <a:latin typeface="Source Sans Pro" panose="020B0503030403020204" pitchFamily="34" charset="0"/>
                    <a:ea typeface="+mn-ea"/>
                    <a:cs typeface="+mn-cs"/>
                  </a:defRPr>
                </a:pPr>
                <a:r>
                  <a:rPr lang="en-GB" b="1" dirty="0">
                    <a:solidFill>
                      <a:schemeClr val="accent4">
                        <a:lumMod val="50000"/>
                      </a:schemeClr>
                    </a:solidFill>
                  </a:rPr>
                  <a:t>Boundary</a:t>
                </a:r>
                <a:r>
                  <a:rPr lang="en-GB" b="1" baseline="0" dirty="0">
                    <a:solidFill>
                      <a:schemeClr val="accent4">
                        <a:lumMod val="50000"/>
                      </a:schemeClr>
                    </a:solidFill>
                  </a:rPr>
                  <a:t> separation</a:t>
                </a:r>
                <a:endParaRPr lang="en-GB" b="1" dirty="0">
                  <a:solidFill>
                    <a:schemeClr val="accent4">
                      <a:lumMod val="50000"/>
                    </a:schemeClr>
                  </a:solidFill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800" b="1" i="0" u="none" strike="noStrike" kern="1200" baseline="0">
                  <a:solidFill>
                    <a:schemeClr val="accent4">
                      <a:lumMod val="50000"/>
                    </a:schemeClr>
                  </a:solidFill>
                  <a:latin typeface="Source Sans Pro" panose="020B0503030403020204" pitchFamily="34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28575">
            <a:solidFill>
              <a:schemeClr val="bg2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bg2"/>
                </a:solidFill>
                <a:latin typeface="Source Sans Pro" panose="020B0503030403020204" pitchFamily="34" charset="0"/>
                <a:ea typeface="+mn-ea"/>
                <a:cs typeface="+mn-cs"/>
              </a:defRPr>
            </a:pPr>
            <a:endParaRPr lang="en-US"/>
          </a:p>
        </c:txPr>
        <c:crossAx val="1426152384"/>
        <c:crosses val="autoZero"/>
        <c:crossBetween val="between"/>
        <c:maj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800">
          <a:solidFill>
            <a:schemeClr val="bg2"/>
          </a:solidFill>
          <a:latin typeface="Source Sans Pro" panose="020B0503030403020204" pitchFamily="34" charset="0"/>
        </a:defRPr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7662200854700855"/>
          <c:y val="0"/>
          <c:w val="0.82337799145299151"/>
          <c:h val="0.54075401234567899"/>
        </c:manualLayout>
      </c:layout>
      <c:barChart>
        <c:barDir val="col"/>
        <c:grouping val="clustered"/>
        <c:varyColors val="0"/>
        <c:ser>
          <c:idx val="6"/>
          <c:order val="6"/>
          <c:tx>
            <c:strRef>
              <c:f>Sheet1!$H$1</c:f>
              <c:strCache>
                <c:ptCount val="1"/>
                <c:pt idx="0">
                  <c:v>Speed (t0)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F5BB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DCD5-427F-9F0B-64A52C5821B3}"/>
              </c:ext>
            </c:extLst>
          </c:dPt>
          <c:dPt>
            <c:idx val="1"/>
            <c:invertIfNegative val="0"/>
            <c:bubble3D val="0"/>
            <c:spPr>
              <a:solidFill>
                <a:srgbClr val="F79BFF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DCD5-427F-9F0B-64A52C5821B3}"/>
              </c:ext>
            </c:extLst>
          </c:dPt>
          <c:dPt>
            <c:idx val="2"/>
            <c:invertIfNegative val="0"/>
            <c:bubble3D val="0"/>
            <c:spPr>
              <a:solidFill>
                <a:srgbClr val="0100FE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0-DCD5-427F-9F0B-64A52C5821B3}"/>
              </c:ext>
            </c:extLst>
          </c:dPt>
          <c:dPt>
            <c:idx val="3"/>
            <c:invertIfNegative val="0"/>
            <c:bubble3D val="0"/>
            <c:spPr>
              <a:solidFill>
                <a:srgbClr val="00FF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6D86-48B4-9B18-EEED68909684}"/>
              </c:ext>
            </c:extLst>
          </c:dPt>
          <c:dLbls>
            <c:numFmt formatCode="#,##0.0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bg2"/>
                    </a:solidFill>
                    <a:latin typeface="Source Sans Pro" panose="020B0503030403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inBase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errBars>
            <c:errBarType val="both"/>
            <c:errValType val="cust"/>
            <c:noEndCap val="0"/>
            <c:plus>
              <c:numRef>
                <c:f>Sheet1!$H$2:$H$5</c:f>
                <c:numCache>
                  <c:formatCode>General</c:formatCode>
                  <c:ptCount val="4"/>
                  <c:pt idx="0">
                    <c:v>0.3</c:v>
                  </c:pt>
                  <c:pt idx="1">
                    <c:v>0.28999999999999998</c:v>
                  </c:pt>
                  <c:pt idx="2">
                    <c:v>0.25</c:v>
                  </c:pt>
                  <c:pt idx="3">
                    <c:v>0.23</c:v>
                  </c:pt>
                </c:numCache>
              </c:numRef>
            </c:plus>
            <c:minus>
              <c:numRef>
                <c:f>Sheet1!$H$2:$H$5</c:f>
                <c:numCache>
                  <c:formatCode>General</c:formatCode>
                  <c:ptCount val="4"/>
                  <c:pt idx="0">
                    <c:v>0.3</c:v>
                  </c:pt>
                  <c:pt idx="1">
                    <c:v>0.28999999999999998</c:v>
                  </c:pt>
                  <c:pt idx="2">
                    <c:v>0.25</c:v>
                  </c:pt>
                  <c:pt idx="3">
                    <c:v>0.23</c:v>
                  </c:pt>
                </c:numCache>
              </c:numRef>
            </c:minus>
            <c:spPr>
              <a:noFill/>
              <a:ln w="28575" cap="flat" cmpd="sng" algn="ctr">
                <a:solidFill>
                  <a:schemeClr val="bg2"/>
                </a:solidFill>
                <a:round/>
              </a:ln>
              <a:effectLst/>
            </c:spPr>
          </c:errBars>
          <c:cat>
            <c:strRef>
              <c:f>Sheet1!$A$2:$A$5</c:f>
              <c:strCache>
                <c:ptCount val="4"/>
                <c:pt idx="0">
                  <c:v>Novice</c:v>
                </c:pt>
                <c:pt idx="1">
                  <c:v>Experienced</c:v>
                </c:pt>
                <c:pt idx="2">
                  <c:v>Aspiring</c:v>
                </c:pt>
                <c:pt idx="3">
                  <c:v>Semi/Professional</c:v>
                </c:pt>
              </c:strCache>
            </c:strRef>
          </c:cat>
          <c:val>
            <c:numRef>
              <c:f>Sheet1!$H$2:$H$5</c:f>
              <c:numCache>
                <c:formatCode>General</c:formatCode>
                <c:ptCount val="4"/>
                <c:pt idx="0">
                  <c:v>0.3</c:v>
                </c:pt>
                <c:pt idx="1">
                  <c:v>0.28999999999999998</c:v>
                </c:pt>
                <c:pt idx="2">
                  <c:v>0.25</c:v>
                </c:pt>
                <c:pt idx="3">
                  <c:v>0.23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6D86-48B4-9B18-EEED68909684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-25"/>
        <c:axId val="1426152384"/>
        <c:axId val="1426153344"/>
        <c:extLst>
          <c:ext xmlns:c15="http://schemas.microsoft.com/office/drawing/2012/chart" uri="{02D57815-91ED-43cb-92C2-25804820EDAC}">
            <c15:filteredBar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Sheet1!$B$1</c15:sqref>
                        </c15:formulaRef>
                      </c:ext>
                    </c:extLst>
                    <c:strCache>
                      <c:ptCount val="1"/>
                      <c:pt idx="0">
                        <c:v>Speed (v)</c:v>
                      </c:pt>
                    </c:strCache>
                  </c:strRef>
                </c:tx>
                <c:spPr>
                  <a:solidFill>
                    <a:schemeClr val="accent2"/>
                  </a:solidFill>
                  <a:ln>
                    <a:noFill/>
                  </a:ln>
                  <a:effectLst/>
                </c:spPr>
                <c:invertIfNegative val="0"/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anchor="ctr" anchorCtr="1"/>
                    <a:lstStyle/>
                    <a:p>
                      <a:pPr>
                        <a:defRPr sz="1800" b="0" i="0" u="none" strike="noStrike" kern="1200" baseline="0">
                          <a:solidFill>
                            <a:schemeClr val="bg2"/>
                          </a:solidFill>
                          <a:latin typeface="Source Sans Pro" panose="020B0503030403020204" pitchFamily="34" charset="0"/>
                          <a:ea typeface="+mn-ea"/>
                          <a:cs typeface="+mn-cs"/>
                        </a:defRPr>
                      </a:pPr>
                      <a:endParaRPr lang="en-US"/>
                    </a:p>
                  </c:txPr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>
                    <c:ext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strRef>
                    <c:extLst>
                      <c:ext uri="{02D57815-91ED-43cb-92C2-25804820EDAC}">
                        <c15:formulaRef>
                          <c15:sqref>Sheet1!$A$2:$A$5</c15:sqref>
                        </c15:formulaRef>
                      </c:ext>
                    </c:extLst>
                    <c:strCache>
                      <c:ptCount val="4"/>
                      <c:pt idx="0">
                        <c:v>Novice</c:v>
                      </c:pt>
                      <c:pt idx="1">
                        <c:v>Experienced</c:v>
                      </c:pt>
                      <c:pt idx="2">
                        <c:v>Aspiring</c:v>
                      </c:pt>
                      <c:pt idx="3">
                        <c:v>Semi/Professional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Sheet1!$B$2:$B$5</c15:sqref>
                        </c15:formulaRef>
                      </c:ext>
                    </c:extLst>
                    <c:numCache>
                      <c:formatCode>General</c:formatCode>
                      <c:ptCount val="4"/>
                      <c:pt idx="0">
                        <c:v>2.68</c:v>
                      </c:pt>
                      <c:pt idx="1">
                        <c:v>2.71</c:v>
                      </c:pt>
                      <c:pt idx="2">
                        <c:v>2.34</c:v>
                      </c:pt>
                      <c:pt idx="3">
                        <c:v>2.91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0-6D86-48B4-9B18-EEED68909684}"/>
                  </c:ext>
                </c:extLst>
              </c15:ser>
            </c15:filteredBarSeries>
            <c15:filteredBarSeries>
              <c15:ser>
                <c:idx val="1"/>
                <c:order val="1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Sheet1!$C$1</c15:sqref>
                        </c15:formulaRef>
                      </c:ext>
                    </c:extLst>
                    <c:strCache>
                      <c:ptCount val="1"/>
                      <c:pt idx="0">
                        <c:v>Mixing (v)</c:v>
                      </c:pt>
                    </c:strCache>
                  </c:strRef>
                </c:tx>
                <c:spPr>
                  <a:solidFill>
                    <a:schemeClr val="accent4"/>
                  </a:solidFill>
                  <a:ln>
                    <a:noFill/>
                  </a:ln>
                  <a:effectLst/>
                </c:spPr>
                <c:invertIfNegative val="0"/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anchor="ctr" anchorCtr="1"/>
                    <a:lstStyle/>
                    <a:p>
                      <a:pPr>
                        <a:defRPr sz="1800" b="0" i="0" u="none" strike="noStrike" kern="1200" baseline="0">
                          <a:solidFill>
                            <a:schemeClr val="bg2"/>
                          </a:solidFill>
                          <a:latin typeface="Source Sans Pro" panose="020B0503030403020204" pitchFamily="34" charset="0"/>
                          <a:ea typeface="+mn-ea"/>
                          <a:cs typeface="+mn-cs"/>
                        </a:defRPr>
                      </a:pPr>
                      <a:endParaRPr lang="en-US"/>
                    </a:p>
                  </c:txPr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Sheet1!$A$2:$A$5</c15:sqref>
                        </c15:formulaRef>
                      </c:ext>
                    </c:extLst>
                    <c:strCache>
                      <c:ptCount val="4"/>
                      <c:pt idx="0">
                        <c:v>Novice</c:v>
                      </c:pt>
                      <c:pt idx="1">
                        <c:v>Experienced</c:v>
                      </c:pt>
                      <c:pt idx="2">
                        <c:v>Aspiring</c:v>
                      </c:pt>
                      <c:pt idx="3">
                        <c:v>Semi/Professional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Sheet1!$C$2:$C$5</c15:sqref>
                        </c15:formulaRef>
                      </c:ext>
                    </c:extLst>
                    <c:numCache>
                      <c:formatCode>General</c:formatCode>
                      <c:ptCount val="4"/>
                      <c:pt idx="0">
                        <c:v>2.0099999999999998</c:v>
                      </c:pt>
                      <c:pt idx="1">
                        <c:v>2.15</c:v>
                      </c:pt>
                      <c:pt idx="2">
                        <c:v>1.87</c:v>
                      </c:pt>
                      <c:pt idx="3">
                        <c:v>2.29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1-6D86-48B4-9B18-EEED68909684}"/>
                  </c:ext>
                </c:extLst>
              </c15:ser>
            </c15:filteredBarSeries>
            <c15:filteredBarSeries>
              <c15:ser>
                <c:idx val="2"/>
                <c:order val="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Sheet1!$D$1</c15:sqref>
                        </c15:formulaRef>
                      </c:ext>
                    </c:extLst>
                    <c:strCache>
                      <c:ptCount val="1"/>
                      <c:pt idx="0">
                        <c:v>Switching (v)</c:v>
                      </c:pt>
                    </c:strCache>
                  </c:strRef>
                </c:tx>
                <c:spPr>
                  <a:solidFill>
                    <a:schemeClr val="accent6"/>
                  </a:solidFill>
                  <a:ln>
                    <a:noFill/>
                  </a:ln>
                  <a:effectLst/>
                </c:spPr>
                <c:invertIfNegative val="0"/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anchor="ctr" anchorCtr="1"/>
                    <a:lstStyle/>
                    <a:p>
                      <a:pPr>
                        <a:defRPr sz="1800" b="0" i="0" u="none" strike="noStrike" kern="1200" baseline="0">
                          <a:solidFill>
                            <a:schemeClr val="bg2"/>
                          </a:solidFill>
                          <a:latin typeface="Source Sans Pro" panose="020B0503030403020204" pitchFamily="34" charset="0"/>
                          <a:ea typeface="+mn-ea"/>
                          <a:cs typeface="+mn-cs"/>
                        </a:defRPr>
                      </a:pPr>
                      <a:endParaRPr lang="en-US"/>
                    </a:p>
                  </c:txPr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Sheet1!$A$2:$A$5</c15:sqref>
                        </c15:formulaRef>
                      </c:ext>
                    </c:extLst>
                    <c:strCache>
                      <c:ptCount val="4"/>
                      <c:pt idx="0">
                        <c:v>Novice</c:v>
                      </c:pt>
                      <c:pt idx="1">
                        <c:v>Experienced</c:v>
                      </c:pt>
                      <c:pt idx="2">
                        <c:v>Aspiring</c:v>
                      </c:pt>
                      <c:pt idx="3">
                        <c:v>Semi/Professional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Sheet1!$D$2:$D$5</c15:sqref>
                        </c15:formulaRef>
                      </c:ext>
                    </c:extLst>
                    <c:numCache>
                      <c:formatCode>General</c:formatCode>
                      <c:ptCount val="4"/>
                      <c:pt idx="0">
                        <c:v>1.44</c:v>
                      </c:pt>
                      <c:pt idx="1">
                        <c:v>1.63</c:v>
                      </c:pt>
                      <c:pt idx="2">
                        <c:v>1.36</c:v>
                      </c:pt>
                      <c:pt idx="3">
                        <c:v>1.83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2-6D86-48B4-9B18-EEED68909684}"/>
                  </c:ext>
                </c:extLst>
              </c15:ser>
            </c15:filteredBarSeries>
            <c15:filteredBarSeries>
              <c15:ser>
                <c:idx val="3"/>
                <c:order val="3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Sheet1!$E$1</c15:sqref>
                        </c15:formulaRef>
                      </c:ext>
                    </c:extLst>
                    <c:strCache>
                      <c:ptCount val="1"/>
                      <c:pt idx="0">
                        <c:v>Speed (a)</c:v>
                      </c:pt>
                    </c:strCache>
                  </c:strRef>
                </c:tx>
                <c:spPr>
                  <a:solidFill>
                    <a:schemeClr val="accent2">
                      <a:lumMod val="6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1800" b="0" i="0" u="none" strike="noStrike" kern="1200" baseline="0">
                          <a:solidFill>
                            <a:schemeClr val="bg2"/>
                          </a:solidFill>
                          <a:latin typeface="Source Sans Pro" panose="020B0503030403020204" pitchFamily="34" charset="0"/>
                          <a:ea typeface="+mn-ea"/>
                          <a:cs typeface="+mn-cs"/>
                        </a:defRPr>
                      </a:pPr>
                      <a:endParaRPr lang="en-US"/>
                    </a:p>
                  </c:txPr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Sheet1!$A$2:$A$5</c15:sqref>
                        </c15:formulaRef>
                      </c:ext>
                    </c:extLst>
                    <c:strCache>
                      <c:ptCount val="4"/>
                      <c:pt idx="0">
                        <c:v>Novice</c:v>
                      </c:pt>
                      <c:pt idx="1">
                        <c:v>Experienced</c:v>
                      </c:pt>
                      <c:pt idx="2">
                        <c:v>Aspiring</c:v>
                      </c:pt>
                      <c:pt idx="3">
                        <c:v>Semi/Professional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Sheet1!$E$2:$E$5</c15:sqref>
                        </c15:formulaRef>
                      </c:ext>
                    </c:extLst>
                    <c:numCache>
                      <c:formatCode>General</c:formatCode>
                      <c:ptCount val="4"/>
                      <c:pt idx="0">
                        <c:v>1.75</c:v>
                      </c:pt>
                      <c:pt idx="1">
                        <c:v>1.48</c:v>
                      </c:pt>
                      <c:pt idx="2">
                        <c:v>1.65</c:v>
                      </c:pt>
                      <c:pt idx="3">
                        <c:v>1.8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3-6D86-48B4-9B18-EEED68909684}"/>
                  </c:ext>
                </c:extLst>
              </c15:ser>
            </c15:filteredBarSeries>
            <c15:filteredBarSeries>
              <c15:ser>
                <c:idx val="4"/>
                <c:order val="4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Sheet1!$F$1</c15:sqref>
                        </c15:formulaRef>
                      </c:ext>
                    </c:extLst>
                    <c:strCache>
                      <c:ptCount val="1"/>
                      <c:pt idx="0">
                        <c:v>Mixing (a)</c:v>
                      </c:pt>
                    </c:strCache>
                  </c:strRef>
                </c:tx>
                <c:spPr>
                  <a:solidFill>
                    <a:schemeClr val="accent4">
                      <a:lumMod val="6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1800" b="0" i="0" u="none" strike="noStrike" kern="1200" baseline="0">
                          <a:solidFill>
                            <a:schemeClr val="bg2"/>
                          </a:solidFill>
                          <a:latin typeface="Source Sans Pro" panose="020B0503030403020204" pitchFamily="34" charset="0"/>
                          <a:ea typeface="+mn-ea"/>
                          <a:cs typeface="+mn-cs"/>
                        </a:defRPr>
                      </a:pPr>
                      <a:endParaRPr lang="en-US"/>
                    </a:p>
                  </c:txPr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Sheet1!$A$2:$A$5</c15:sqref>
                        </c15:formulaRef>
                      </c:ext>
                    </c:extLst>
                    <c:strCache>
                      <c:ptCount val="4"/>
                      <c:pt idx="0">
                        <c:v>Novice</c:v>
                      </c:pt>
                      <c:pt idx="1">
                        <c:v>Experienced</c:v>
                      </c:pt>
                      <c:pt idx="2">
                        <c:v>Aspiring</c:v>
                      </c:pt>
                      <c:pt idx="3">
                        <c:v>Semi/Professional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Sheet1!$F$2:$F$5</c15:sqref>
                        </c15:formulaRef>
                      </c:ext>
                    </c:extLst>
                    <c:numCache>
                      <c:formatCode>General</c:formatCode>
                      <c:ptCount val="4"/>
                      <c:pt idx="0">
                        <c:v>2.5499999999999998</c:v>
                      </c:pt>
                      <c:pt idx="1">
                        <c:v>2.21</c:v>
                      </c:pt>
                      <c:pt idx="2">
                        <c:v>2.4</c:v>
                      </c:pt>
                      <c:pt idx="3">
                        <c:v>2.58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4-6D86-48B4-9B18-EEED68909684}"/>
                  </c:ext>
                </c:extLst>
              </c15:ser>
            </c15:filteredBarSeries>
            <c15:filteredBarSeries>
              <c15:ser>
                <c:idx val="5"/>
                <c:order val="5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Sheet1!$G$1</c15:sqref>
                        </c15:formulaRef>
                      </c:ext>
                    </c:extLst>
                    <c:strCache>
                      <c:ptCount val="1"/>
                      <c:pt idx="0">
                        <c:v>Switching (a)</c:v>
                      </c:pt>
                    </c:strCache>
                  </c:strRef>
                </c:tx>
                <c:spPr>
                  <a:solidFill>
                    <a:schemeClr val="accent6">
                      <a:lumMod val="6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1800" b="0" i="0" u="none" strike="noStrike" kern="1200" baseline="0">
                          <a:solidFill>
                            <a:schemeClr val="bg2"/>
                          </a:solidFill>
                          <a:latin typeface="Source Sans Pro" panose="020B0503030403020204" pitchFamily="34" charset="0"/>
                          <a:ea typeface="+mn-ea"/>
                          <a:cs typeface="+mn-cs"/>
                        </a:defRPr>
                      </a:pPr>
                      <a:endParaRPr lang="en-US"/>
                    </a:p>
                  </c:txPr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Sheet1!$A$2:$A$5</c15:sqref>
                        </c15:formulaRef>
                      </c:ext>
                    </c:extLst>
                    <c:strCache>
                      <c:ptCount val="4"/>
                      <c:pt idx="0">
                        <c:v>Novice</c:v>
                      </c:pt>
                      <c:pt idx="1">
                        <c:v>Experienced</c:v>
                      </c:pt>
                      <c:pt idx="2">
                        <c:v>Aspiring</c:v>
                      </c:pt>
                      <c:pt idx="3">
                        <c:v>Semi/Professional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Sheet1!$G$2:$G$5</c15:sqref>
                        </c15:formulaRef>
                      </c:ext>
                    </c:extLst>
                    <c:numCache>
                      <c:formatCode>General</c:formatCode>
                      <c:ptCount val="4"/>
                      <c:pt idx="0">
                        <c:v>2.33</c:v>
                      </c:pt>
                      <c:pt idx="1">
                        <c:v>2.0699999999999998</c:v>
                      </c:pt>
                      <c:pt idx="2">
                        <c:v>2.15</c:v>
                      </c:pt>
                      <c:pt idx="3">
                        <c:v>2.42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5-6D86-48B4-9B18-EEED68909684}"/>
                  </c:ext>
                </c:extLst>
              </c15:ser>
            </c15:filteredBarSeries>
            <c15:filteredBarSeries>
              <c15:ser>
                <c:idx val="7"/>
                <c:order val="7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Sheet1!$I$1</c15:sqref>
                        </c15:formulaRef>
                      </c:ext>
                    </c:extLst>
                    <c:strCache>
                      <c:ptCount val="1"/>
                      <c:pt idx="0">
                        <c:v>Mixing (t0)</c:v>
                      </c:pt>
                    </c:strCache>
                  </c:strRef>
                </c:tx>
                <c:spPr>
                  <a:solidFill>
                    <a:schemeClr val="accent4">
                      <a:lumMod val="80000"/>
                      <a:lumOff val="2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1800" b="0" i="0" u="none" strike="noStrike" kern="1200" baseline="0">
                          <a:solidFill>
                            <a:schemeClr val="bg2"/>
                          </a:solidFill>
                          <a:latin typeface="Source Sans Pro" panose="020B0503030403020204" pitchFamily="34" charset="0"/>
                          <a:ea typeface="+mn-ea"/>
                          <a:cs typeface="+mn-cs"/>
                        </a:defRPr>
                      </a:pPr>
                      <a:endParaRPr lang="en-US"/>
                    </a:p>
                  </c:txPr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Sheet1!$A$2:$A$5</c15:sqref>
                        </c15:formulaRef>
                      </c:ext>
                    </c:extLst>
                    <c:strCache>
                      <c:ptCount val="4"/>
                      <c:pt idx="0">
                        <c:v>Novice</c:v>
                      </c:pt>
                      <c:pt idx="1">
                        <c:v>Experienced</c:v>
                      </c:pt>
                      <c:pt idx="2">
                        <c:v>Aspiring</c:v>
                      </c:pt>
                      <c:pt idx="3">
                        <c:v>Semi/Professional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Sheet1!$I$2:$I$5</c15:sqref>
                        </c15:formulaRef>
                      </c:ext>
                    </c:extLst>
                    <c:numCache>
                      <c:formatCode>General</c:formatCode>
                      <c:ptCount val="4"/>
                      <c:pt idx="0">
                        <c:v>0.42</c:v>
                      </c:pt>
                      <c:pt idx="1">
                        <c:v>0.45</c:v>
                      </c:pt>
                      <c:pt idx="2">
                        <c:v>0.37</c:v>
                      </c:pt>
                      <c:pt idx="3">
                        <c:v>0.39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7-6D86-48B4-9B18-EEED68909684}"/>
                  </c:ext>
                </c:extLst>
              </c15:ser>
            </c15:filteredBarSeries>
            <c15:filteredBarSeries>
              <c15:ser>
                <c:idx val="8"/>
                <c:order val="8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Sheet1!$J$1</c15:sqref>
                        </c15:formulaRef>
                      </c:ext>
                    </c:extLst>
                    <c:strCache>
                      <c:ptCount val="1"/>
                      <c:pt idx="0">
                        <c:v>Switching (t0)</c:v>
                      </c:pt>
                    </c:strCache>
                  </c:strRef>
                </c:tx>
                <c:spPr>
                  <a:solidFill>
                    <a:schemeClr val="accent6">
                      <a:lumMod val="80000"/>
                      <a:lumOff val="2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1800" b="0" i="0" u="none" strike="noStrike" kern="1200" baseline="0">
                          <a:solidFill>
                            <a:schemeClr val="bg2"/>
                          </a:solidFill>
                          <a:latin typeface="Source Sans Pro" panose="020B0503030403020204" pitchFamily="34" charset="0"/>
                          <a:ea typeface="+mn-ea"/>
                          <a:cs typeface="+mn-cs"/>
                        </a:defRPr>
                      </a:pPr>
                      <a:endParaRPr lang="en-US"/>
                    </a:p>
                  </c:txPr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Sheet1!$A$2:$A$5</c15:sqref>
                        </c15:formulaRef>
                      </c:ext>
                    </c:extLst>
                    <c:strCache>
                      <c:ptCount val="4"/>
                      <c:pt idx="0">
                        <c:v>Novice</c:v>
                      </c:pt>
                      <c:pt idx="1">
                        <c:v>Experienced</c:v>
                      </c:pt>
                      <c:pt idx="2">
                        <c:v>Aspiring</c:v>
                      </c:pt>
                      <c:pt idx="3">
                        <c:v>Semi/Professional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Sheet1!$J$2:$J$5</c15:sqref>
                        </c15:formulaRef>
                      </c:ext>
                    </c:extLst>
                    <c:numCache>
                      <c:formatCode>General</c:formatCode>
                      <c:ptCount val="4"/>
                      <c:pt idx="0">
                        <c:v>0.51</c:v>
                      </c:pt>
                      <c:pt idx="1">
                        <c:v>0.52</c:v>
                      </c:pt>
                      <c:pt idx="2">
                        <c:v>0.49</c:v>
                      </c:pt>
                      <c:pt idx="3">
                        <c:v>0.51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8-6D86-48B4-9B18-EEED68909684}"/>
                  </c:ext>
                </c:extLst>
              </c15:ser>
            </c15:filteredBarSeries>
          </c:ext>
        </c:extLst>
      </c:barChart>
      <c:catAx>
        <c:axId val="14261523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bg2"/>
                </a:solidFill>
                <a:latin typeface="Source Sans Pro" panose="020B0503030403020204" pitchFamily="34" charset="0"/>
                <a:ea typeface="+mn-ea"/>
                <a:cs typeface="+mn-cs"/>
              </a:defRPr>
            </a:pPr>
            <a:endParaRPr lang="en-US"/>
          </a:p>
        </c:txPr>
        <c:crossAx val="1426153344"/>
        <c:crosses val="autoZero"/>
        <c:auto val="1"/>
        <c:lblAlgn val="ctr"/>
        <c:lblOffset val="100"/>
        <c:noMultiLvlLbl val="0"/>
      </c:catAx>
      <c:valAx>
        <c:axId val="1426153344"/>
        <c:scaling>
          <c:orientation val="minMax"/>
          <c:max val="0.60000000000000009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bg2"/>
                    </a:solidFill>
                    <a:latin typeface="Source Sans Pro" panose="020B0503030403020204" pitchFamily="34" charset="0"/>
                    <a:ea typeface="+mn-ea"/>
                    <a:cs typeface="+mn-cs"/>
                  </a:defRPr>
                </a:pPr>
                <a:r>
                  <a:rPr lang="en-GB" b="1" dirty="0">
                    <a:solidFill>
                      <a:schemeClr val="accent3">
                        <a:lumMod val="50000"/>
                      </a:schemeClr>
                    </a:solidFill>
                  </a:rPr>
                  <a:t>Non-decision</a:t>
                </a:r>
                <a:r>
                  <a:rPr lang="en-GB" b="1" baseline="0" dirty="0">
                    <a:solidFill>
                      <a:schemeClr val="accent3">
                        <a:lumMod val="50000"/>
                      </a:schemeClr>
                    </a:solidFill>
                  </a:rPr>
                  <a:t> time</a:t>
                </a:r>
                <a:endParaRPr lang="en-GB" b="1" dirty="0">
                  <a:solidFill>
                    <a:schemeClr val="accent3">
                      <a:lumMod val="50000"/>
                    </a:schemeClr>
                  </a:solidFill>
                </a:endParaRPr>
              </a:p>
            </c:rich>
          </c:tx>
          <c:overlay val="0"/>
          <c:spPr>
            <a:noFill/>
            <a:ln w="28575"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bg2"/>
                  </a:solidFill>
                  <a:latin typeface="Source Sans Pro" panose="020B0503030403020204" pitchFamily="34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28575">
            <a:solidFill>
              <a:schemeClr val="bg2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bg2"/>
                </a:solidFill>
                <a:latin typeface="Source Sans Pro" panose="020B0503030403020204" pitchFamily="34" charset="0"/>
                <a:ea typeface="+mn-ea"/>
                <a:cs typeface="+mn-cs"/>
              </a:defRPr>
            </a:pPr>
            <a:endParaRPr lang="en-US"/>
          </a:p>
        </c:txPr>
        <c:crossAx val="1426152384"/>
        <c:crosses val="autoZero"/>
        <c:crossBetween val="between"/>
        <c:majorUnit val="0.2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800">
          <a:solidFill>
            <a:schemeClr val="bg2"/>
          </a:solidFill>
          <a:latin typeface="Source Sans Pro" panose="020B0503030403020204" pitchFamily="34" charset="0"/>
        </a:defRPr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8508900727367017"/>
          <c:y val="0"/>
          <c:w val="0.81491099272632983"/>
          <c:h val="0.54075401234567899"/>
        </c:manualLayout>
      </c:layout>
      <c:barChart>
        <c:barDir val="col"/>
        <c:grouping val="clustered"/>
        <c:varyColors val="0"/>
        <c:ser>
          <c:idx val="2"/>
          <c:order val="2"/>
          <c:tx>
            <c:strRef>
              <c:f>Sheet1!$B$1</c:f>
              <c:strCache>
                <c:ptCount val="1"/>
                <c:pt idx="0">
                  <c:v>Switching M (v)</c:v>
                </c:pt>
              </c:strCache>
              <c:extLst xmlns:c15="http://schemas.microsoft.com/office/drawing/2012/chart"/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F5BB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1-313A-480C-8A6E-FB2E6B87FE42}"/>
              </c:ext>
            </c:extLst>
          </c:dPt>
          <c:dPt>
            <c:idx val="1"/>
            <c:invertIfNegative val="0"/>
            <c:bubble3D val="0"/>
            <c:spPr>
              <a:solidFill>
                <a:srgbClr val="F79BFF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2-313A-480C-8A6E-FB2E6B87FE42}"/>
              </c:ext>
            </c:extLst>
          </c:dPt>
          <c:dPt>
            <c:idx val="2"/>
            <c:invertIfNegative val="0"/>
            <c:bubble3D val="0"/>
            <c:spPr>
              <a:solidFill>
                <a:srgbClr val="0100FE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3-313A-480C-8A6E-FB2E6B87FE42}"/>
              </c:ext>
            </c:extLst>
          </c:dPt>
          <c:dPt>
            <c:idx val="3"/>
            <c:invertIfNegative val="0"/>
            <c:bubble3D val="0"/>
            <c:spPr>
              <a:solidFill>
                <a:srgbClr val="00FF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4-313A-480C-8A6E-FB2E6B87FE42}"/>
              </c:ext>
            </c:extLst>
          </c:dPt>
          <c:dLbls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800" b="0" i="0" u="none" strike="noStrike" kern="1200" baseline="0">
                      <a:solidFill>
                        <a:schemeClr val="bg2"/>
                      </a:solidFill>
                      <a:latin typeface="Source Sans Pro" panose="020B0503030403020204" pitchFamily="34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inBase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14-313A-480C-8A6E-FB2E6B87FE4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bg2"/>
                    </a:solidFill>
                    <a:latin typeface="Source Sans Pro" panose="020B0503030403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inBase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5="http://schemas.microsoft.com/office/drawing/2012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errBars>
            <c:errBarType val="both"/>
            <c:errValType val="cust"/>
            <c:noEndCap val="0"/>
            <c:plus>
              <c:numRef>
                <c:f>Sheet1!$C$2:$C$5</c:f>
                <c:numCache>
                  <c:formatCode>General</c:formatCode>
                  <c:ptCount val="4"/>
                  <c:pt idx="0">
                    <c:v>0.57999999999999996</c:v>
                  </c:pt>
                  <c:pt idx="1">
                    <c:v>0.54</c:v>
                  </c:pt>
                  <c:pt idx="2">
                    <c:v>0.34</c:v>
                  </c:pt>
                  <c:pt idx="3">
                    <c:v>0.74</c:v>
                  </c:pt>
                </c:numCache>
              </c:numRef>
            </c:plus>
            <c:minus>
              <c:numRef>
                <c:f>Sheet1!$C$2:$C$5</c:f>
                <c:numCache>
                  <c:formatCode>General</c:formatCode>
                  <c:ptCount val="4"/>
                  <c:pt idx="0">
                    <c:v>0.57999999999999996</c:v>
                  </c:pt>
                  <c:pt idx="1">
                    <c:v>0.54</c:v>
                  </c:pt>
                  <c:pt idx="2">
                    <c:v>0.34</c:v>
                  </c:pt>
                  <c:pt idx="3">
                    <c:v>0.74</c:v>
                  </c:pt>
                </c:numCache>
              </c:numRef>
            </c:minus>
            <c:spPr>
              <a:noFill/>
              <a:ln w="28575" cap="flat" cmpd="sng" algn="ctr">
                <a:solidFill>
                  <a:schemeClr val="bg2"/>
                </a:solidFill>
                <a:round/>
              </a:ln>
              <a:effectLst/>
            </c:spPr>
          </c:errBars>
          <c:cat>
            <c:strRef>
              <c:f>Sheet1!$A$2:$A$5</c:f>
              <c:strCache>
                <c:ptCount val="4"/>
                <c:pt idx="0">
                  <c:v>Novice</c:v>
                </c:pt>
                <c:pt idx="1">
                  <c:v>Experienced</c:v>
                </c:pt>
                <c:pt idx="2">
                  <c:v>Aspiring</c:v>
                </c:pt>
                <c:pt idx="3">
                  <c:v>Semi/Professional</c:v>
                </c:pt>
              </c:strCache>
              <c:extLst xmlns:c15="http://schemas.microsoft.com/office/drawing/2012/chart"/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1.44</c:v>
                </c:pt>
                <c:pt idx="1">
                  <c:v>1.63</c:v>
                </c:pt>
                <c:pt idx="2">
                  <c:v>1.36</c:v>
                </c:pt>
                <c:pt idx="3">
                  <c:v>1.83</c:v>
                </c:pt>
              </c:numCache>
              <c:extLst xmlns:c15="http://schemas.microsoft.com/office/drawing/2012/chart"/>
            </c:numRef>
          </c:val>
          <c:extLst xmlns:c15="http://schemas.microsoft.com/office/drawing/2012/chart">
            <c:ext xmlns:c16="http://schemas.microsoft.com/office/drawing/2014/chart" uri="{C3380CC4-5D6E-409C-BE32-E72D297353CC}">
              <c16:uniqueId val="{0000000B-313A-480C-8A6E-FB2E6B87FE42}"/>
            </c:ext>
          </c:extLst>
        </c:ser>
        <c:dLbls>
          <c:dLblPos val="inBase"/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-25"/>
        <c:axId val="1426152384"/>
        <c:axId val="1426153344"/>
        <c:extLst>
          <c:ext xmlns:c15="http://schemas.microsoft.com/office/drawing/2012/chart" uri="{02D57815-91ED-43cb-92C2-25804820EDAC}">
            <c15:filteredBar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Sheet1!$B$1</c15:sqref>
                        </c15:formulaRef>
                      </c:ext>
                    </c:extLst>
                    <c:strCache>
                      <c:ptCount val="1"/>
                      <c:pt idx="0">
                        <c:v>Switching M (v)</c:v>
                      </c:pt>
                    </c:strCache>
                  </c:strRef>
                </c:tx>
                <c:spPr>
                  <a:solidFill>
                    <a:schemeClr val="accent2"/>
                  </a:solidFill>
                  <a:ln>
                    <a:noFill/>
                  </a:ln>
                  <a:effectLst/>
                </c:spPr>
                <c:invertIfNegative val="0"/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anchor="ctr" anchorCtr="1"/>
                    <a:lstStyle/>
                    <a:p>
                      <a:pPr>
                        <a:defRPr sz="1800" b="0" i="0" u="none" strike="noStrike" kern="1200" baseline="0">
                          <a:solidFill>
                            <a:schemeClr val="bg2"/>
                          </a:solidFill>
                          <a:latin typeface="Source Sans Pro" panose="020B0503030403020204" pitchFamily="34" charset="0"/>
                          <a:ea typeface="+mn-ea"/>
                          <a:cs typeface="+mn-cs"/>
                        </a:defRPr>
                      </a:pPr>
                      <a:endParaRPr lang="en-US"/>
                    </a:p>
                  </c:txPr>
                  <c:dLblPos val="inBase"/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>
                    <c:ext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strRef>
                    <c:extLst>
                      <c:ext uri="{02D57815-91ED-43cb-92C2-25804820EDAC}">
                        <c15:formulaRef>
                          <c15:sqref>Sheet1!$A$2:$A$5</c15:sqref>
                        </c15:formulaRef>
                      </c:ext>
                    </c:extLst>
                    <c:strCache>
                      <c:ptCount val="4"/>
                      <c:pt idx="0">
                        <c:v>Novice</c:v>
                      </c:pt>
                      <c:pt idx="1">
                        <c:v>Experienced</c:v>
                      </c:pt>
                      <c:pt idx="2">
                        <c:v>Aspiring</c:v>
                      </c:pt>
                      <c:pt idx="3">
                        <c:v>Semi/Professional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Sheet1!$B$2:$B$5</c15:sqref>
                        </c15:formulaRef>
                      </c:ext>
                    </c:extLst>
                    <c:numCache>
                      <c:formatCode>General</c:formatCode>
                      <c:ptCount val="4"/>
                      <c:pt idx="0">
                        <c:v>1.44</c:v>
                      </c:pt>
                      <c:pt idx="1">
                        <c:v>1.63</c:v>
                      </c:pt>
                      <c:pt idx="2">
                        <c:v>1.36</c:v>
                      </c:pt>
                      <c:pt idx="3">
                        <c:v>1.83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9-313A-480C-8A6E-FB2E6B87FE42}"/>
                  </c:ext>
                </c:extLst>
              </c15:ser>
            </c15:filteredBarSeries>
            <c15:filteredBarSeries>
              <c15:ser>
                <c:idx val="1"/>
                <c:order val="1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Sheet1!#REF!</c15:sqref>
                        </c15:formulaRef>
                      </c:ext>
                    </c:extLst>
                    <c:strCache>
                      <c:ptCount val="1"/>
                      <c:pt idx="0">
                        <c:v>#REF!</c:v>
                      </c:pt>
                    </c:strCache>
                  </c:strRef>
                </c:tx>
                <c:spPr>
                  <a:solidFill>
                    <a:schemeClr val="accent4"/>
                  </a:solidFill>
                  <a:ln>
                    <a:noFill/>
                  </a:ln>
                  <a:effectLst/>
                </c:spPr>
                <c:invertIfNegative val="0"/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anchor="ctr" anchorCtr="1"/>
                    <a:lstStyle/>
                    <a:p>
                      <a:pPr>
                        <a:defRPr sz="1800" b="0" i="0" u="none" strike="noStrike" kern="1200" baseline="0">
                          <a:solidFill>
                            <a:schemeClr val="bg2"/>
                          </a:solidFill>
                          <a:latin typeface="Source Sans Pro" panose="020B0503030403020204" pitchFamily="34" charset="0"/>
                          <a:ea typeface="+mn-ea"/>
                          <a:cs typeface="+mn-cs"/>
                        </a:defRPr>
                      </a:pPr>
                      <a:endParaRPr lang="en-US"/>
                    </a:p>
                  </c:txPr>
                  <c:dLblPos val="inBase"/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Sheet1!$A$2:$A$5</c15:sqref>
                        </c15:formulaRef>
                      </c:ext>
                    </c:extLst>
                    <c:strCache>
                      <c:ptCount val="4"/>
                      <c:pt idx="0">
                        <c:v>Novice</c:v>
                      </c:pt>
                      <c:pt idx="1">
                        <c:v>Experienced</c:v>
                      </c:pt>
                      <c:pt idx="2">
                        <c:v>Aspiring</c:v>
                      </c:pt>
                      <c:pt idx="3">
                        <c:v>Semi/Professional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Sheet1!#REF!</c15:sqref>
                        </c15:formulaRef>
                      </c:ext>
                    </c:extLst>
                    <c:numCache>
                      <c:formatCode>General</c:formatCode>
                      <c:ptCount val="1"/>
                      <c:pt idx="0">
                        <c:v>1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A-313A-480C-8A6E-FB2E6B87FE42}"/>
                  </c:ext>
                </c:extLst>
              </c15:ser>
            </c15:filteredBarSeries>
            <c15:filteredBarSeries>
              <c15:ser>
                <c:idx val="3"/>
                <c:order val="3"/>
                <c:tx>
                  <c:strRef>
                    <c:extLst>
                      <c:ext xmlns:c15="http://schemas.microsoft.com/office/drawing/2012/chart" uri="{02D57815-91ED-43cb-92C2-25804820EDAC}">
                        <c15:formulaRef>
                          <c15:sqref>Sheet1!$D$1</c15:sqref>
                        </c15:formulaRef>
                      </c:ext>
                    </c:extLst>
                    <c:strCache>
                      <c:ptCount val="1"/>
                      <c:pt idx="0">
                        <c:v>Single M (a)</c:v>
                      </c:pt>
                    </c:strCache>
                  </c:strRef>
                </c:tx>
                <c:spPr>
                  <a:solidFill>
                    <a:schemeClr val="accent2"/>
                  </a:solidFill>
                  <a:ln>
                    <a:noFill/>
                  </a:ln>
                  <a:effectLst/>
                </c:spPr>
                <c:invertIfNegative val="0"/>
                <c:dPt>
                  <c:idx val="0"/>
                  <c:invertIfNegative val="0"/>
                  <c:bubble3D val="0"/>
                  <c:spPr>
                    <a:solidFill>
                      <a:srgbClr val="F5BB00"/>
                    </a:solidFill>
                    <a:ln>
                      <a:noFill/>
                    </a:ln>
                    <a:effectLst/>
                  </c:spPr>
                  <c:extLst>
                    <c:ext xmlns:c16="http://schemas.microsoft.com/office/drawing/2014/chart" uri="{C3380CC4-5D6E-409C-BE32-E72D297353CC}">
                      <c16:uniqueId val="{00000001-313A-480C-8A6E-FB2E6B87FE42}"/>
                    </c:ext>
                  </c:extLst>
                </c:dPt>
                <c:dPt>
                  <c:idx val="1"/>
                  <c:invertIfNegative val="0"/>
                  <c:bubble3D val="0"/>
                  <c:spPr>
                    <a:solidFill>
                      <a:srgbClr val="F79BFF"/>
                    </a:solidFill>
                    <a:ln>
                      <a:noFill/>
                    </a:ln>
                    <a:effectLst/>
                  </c:spPr>
                  <c:extLst>
                    <c:ext xmlns:c16="http://schemas.microsoft.com/office/drawing/2014/chart" uri="{C3380CC4-5D6E-409C-BE32-E72D297353CC}">
                      <c16:uniqueId val="{00000003-313A-480C-8A6E-FB2E6B87FE42}"/>
                    </c:ext>
                  </c:extLst>
                </c:dPt>
                <c:dPt>
                  <c:idx val="2"/>
                  <c:invertIfNegative val="0"/>
                  <c:bubble3D val="0"/>
                  <c:spPr>
                    <a:solidFill>
                      <a:srgbClr val="0100FE"/>
                    </a:solidFill>
                    <a:ln>
                      <a:noFill/>
                    </a:ln>
                    <a:effectLst/>
                  </c:spPr>
                  <c:extLst>
                    <c:ext xmlns:c16="http://schemas.microsoft.com/office/drawing/2014/chart" uri="{C3380CC4-5D6E-409C-BE32-E72D297353CC}">
                      <c16:uniqueId val="{00000005-313A-480C-8A6E-FB2E6B87FE42}"/>
                    </c:ext>
                  </c:extLst>
                </c:dPt>
                <c:dPt>
                  <c:idx val="3"/>
                  <c:invertIfNegative val="0"/>
                  <c:bubble3D val="0"/>
                  <c:spPr>
                    <a:solidFill>
                      <a:srgbClr val="00FF00"/>
                    </a:solidFill>
                    <a:ln>
                      <a:noFill/>
                    </a:ln>
                    <a:effectLst/>
                  </c:spPr>
                  <c:extLst>
                    <c:ext xmlns:c16="http://schemas.microsoft.com/office/drawing/2014/chart" uri="{C3380CC4-5D6E-409C-BE32-E72D297353CC}">
                      <c16:uniqueId val="{00000007-313A-480C-8A6E-FB2E6B87FE42}"/>
                    </c:ext>
                  </c:extLst>
                </c:dPt>
                <c:dLbls>
                  <c:dLbl>
                    <c:idx val="1"/>
                    <c:numFmt formatCode="#,##0.00" sourceLinked="0"/>
                    <c:spPr>
                      <a:noFill/>
                      <a:ln>
                        <a:noFill/>
                      </a:ln>
                      <a:effectLst/>
                    </c:spPr>
                    <c:txPr>
                      <a:bodyPr rot="0" spcFirstLastPara="1" vertOverflow="ellipsis" vert="horz" wrap="square" anchor="t" anchorCtr="0"/>
                      <a:lstStyle/>
                      <a:p>
                        <a:pPr>
                          <a:defRPr sz="1800" b="1" i="0" u="none" strike="noStrike" kern="1200" baseline="0">
                            <a:solidFill>
                              <a:schemeClr val="bg2"/>
                            </a:solidFill>
                            <a:latin typeface="Source Sans Pro" panose="020B0503030403020204" pitchFamily="34" charset="0"/>
                            <a:ea typeface="+mn-ea"/>
                            <a:cs typeface="+mn-cs"/>
                          </a:defRPr>
                        </a:pPr>
                        <a:endParaRPr lang="en-US"/>
                      </a:p>
                    </c:txPr>
                    <c:dLblPos val="inBase"/>
                    <c:showLegendKey val="0"/>
                    <c:showVal val="1"/>
                    <c:showCatName val="0"/>
                    <c:showSerName val="0"/>
                    <c:showPercent val="0"/>
                    <c:showBubbleSize val="0"/>
                    <c:extLst>
                      <c:ext xmlns:c16="http://schemas.microsoft.com/office/drawing/2014/chart" uri="{C3380CC4-5D6E-409C-BE32-E72D297353CC}">
                        <c16:uniqueId val="{00000003-313A-480C-8A6E-FB2E6B87FE42}"/>
                      </c:ext>
                    </c:extLst>
                  </c:dLbl>
                  <c:numFmt formatCode="#,##0.00" sourceLinked="0"/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anchor="t" anchorCtr="0"/>
                    <a:lstStyle/>
                    <a:p>
                      <a:pPr>
                        <a:defRPr sz="1800" b="0" i="0" u="none" strike="noStrike" kern="1200" baseline="0">
                          <a:solidFill>
                            <a:schemeClr val="bg2"/>
                          </a:solidFill>
                          <a:latin typeface="Source Sans Pro" panose="020B0503030403020204" pitchFamily="34" charset="0"/>
                          <a:ea typeface="+mn-ea"/>
                          <a:cs typeface="+mn-cs"/>
                        </a:defRPr>
                      </a:pPr>
                      <a:endParaRPr lang="en-US"/>
                    </a:p>
                  </c:txPr>
                  <c:dLblPos val="inBase"/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errBars>
                  <c:errBarType val="both"/>
                  <c:errValType val="cust"/>
                  <c:noEndCap val="0"/>
                  <c:plus>
                    <c:numRef>
                      <c:extLst>
                        <c:ext xmlns:c15="http://schemas.microsoft.com/office/drawing/2012/chart" uri="{02D57815-91ED-43cb-92C2-25804820EDAC}">
                          <c15:formulaRef>
                            <c15:sqref>Sheet1!$E$2:$E$5</c15:sqref>
                          </c15:formulaRef>
                        </c:ext>
                      </c:extLst>
                      <c:numCache>
                        <c:formatCode>General</c:formatCode>
                        <c:ptCount val="4"/>
                        <c:pt idx="0">
                          <c:v>0.56000000000000005</c:v>
                        </c:pt>
                        <c:pt idx="1">
                          <c:v>0.33</c:v>
                        </c:pt>
                        <c:pt idx="2">
                          <c:v>0.46</c:v>
                        </c:pt>
                        <c:pt idx="3">
                          <c:v>1.19</c:v>
                        </c:pt>
                      </c:numCache>
                    </c:numRef>
                  </c:plus>
                  <c:minus>
                    <c:numRef>
                      <c:extLst>
                        <c:ext xmlns:c15="http://schemas.microsoft.com/office/drawing/2012/chart" uri="{02D57815-91ED-43cb-92C2-25804820EDAC}">
                          <c15:formulaRef>
                            <c15:sqref>Sheet1!$E$2:$E$5</c15:sqref>
                          </c15:formulaRef>
                        </c:ext>
                      </c:extLst>
                      <c:numCache>
                        <c:formatCode>General</c:formatCode>
                        <c:ptCount val="4"/>
                        <c:pt idx="0">
                          <c:v>0.56000000000000005</c:v>
                        </c:pt>
                        <c:pt idx="1">
                          <c:v>0.33</c:v>
                        </c:pt>
                        <c:pt idx="2">
                          <c:v>0.46</c:v>
                        </c:pt>
                        <c:pt idx="3">
                          <c:v>1.19</c:v>
                        </c:pt>
                      </c:numCache>
                    </c:numRef>
                  </c:minus>
                  <c:spPr>
                    <a:noFill/>
                    <a:ln w="19050" cap="flat" cmpd="sng" algn="ctr">
                      <a:solidFill>
                        <a:schemeClr val="bg2"/>
                      </a:solidFill>
                      <a:prstDash val="solid"/>
                      <a:round/>
                    </a:ln>
                    <a:effectLst/>
                  </c:spPr>
                </c:errBars>
                <c:cat>
                  <c:strRef>
                    <c:extLst>
                      <c:ext xmlns:c15="http://schemas.microsoft.com/office/drawing/2012/chart" uri="{02D57815-91ED-43cb-92C2-25804820EDAC}">
                        <c15:formulaRef>
                          <c15:sqref>Sheet1!$A$2:$A$5</c15:sqref>
                        </c15:formulaRef>
                      </c:ext>
                    </c:extLst>
                    <c:strCache>
                      <c:ptCount val="4"/>
                      <c:pt idx="0">
                        <c:v>Novice</c:v>
                      </c:pt>
                      <c:pt idx="1">
                        <c:v>Experienced</c:v>
                      </c:pt>
                      <c:pt idx="2">
                        <c:v>Aspiring</c:v>
                      </c:pt>
                      <c:pt idx="3">
                        <c:v>Semi/Professional</c:v>
                      </c:pt>
                    </c:strCache>
                  </c: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ormulaRef>
                          <c15:sqref>Sheet1!$D$2:$D$5</c15:sqref>
                        </c15:formulaRef>
                      </c:ext>
                    </c:extLst>
                    <c:numCache>
                      <c:formatCode>General</c:formatCode>
                      <c:ptCount val="4"/>
                      <c:pt idx="0">
                        <c:v>1.75</c:v>
                      </c:pt>
                      <c:pt idx="1">
                        <c:v>1.48</c:v>
                      </c:pt>
                      <c:pt idx="2">
                        <c:v>1.65</c:v>
                      </c:pt>
                      <c:pt idx="3">
                        <c:v>1.8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8-313A-480C-8A6E-FB2E6B87FE42}"/>
                  </c:ext>
                </c:extLst>
              </c15:ser>
            </c15:filteredBarSeries>
            <c15:filteredBarSeries>
              <c15:ser>
                <c:idx val="4"/>
                <c:order val="4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Sheet1!#REF!</c15:sqref>
                        </c15:formulaRef>
                      </c:ext>
                    </c:extLst>
                    <c:strCache>
                      <c:ptCount val="1"/>
                      <c:pt idx="0">
                        <c:v>#REF!</c:v>
                      </c:pt>
                    </c:strCache>
                  </c:strRef>
                </c:tx>
                <c:spPr>
                  <a:solidFill>
                    <a:schemeClr val="accent4"/>
                  </a:solidFill>
                  <a:ln>
                    <a:noFill/>
                  </a:ln>
                  <a:effectLst/>
                </c:spPr>
                <c:invertIfNegative val="0"/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1800" b="0" i="0" u="none" strike="noStrike" kern="1200" baseline="0">
                          <a:solidFill>
                            <a:schemeClr val="bg2"/>
                          </a:solidFill>
                          <a:latin typeface="Source Sans Pro" panose="020B0503030403020204" pitchFamily="34" charset="0"/>
                          <a:ea typeface="+mn-ea"/>
                          <a:cs typeface="+mn-cs"/>
                        </a:defRPr>
                      </a:pPr>
                      <a:endParaRPr lang="en-US"/>
                    </a:p>
                  </c:txPr>
                  <c:dLblPos val="inBase"/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Sheet1!$A$2:$A$5</c15:sqref>
                        </c15:formulaRef>
                      </c:ext>
                    </c:extLst>
                    <c:strCache>
                      <c:ptCount val="4"/>
                      <c:pt idx="0">
                        <c:v>Novice</c:v>
                      </c:pt>
                      <c:pt idx="1">
                        <c:v>Experienced</c:v>
                      </c:pt>
                      <c:pt idx="2">
                        <c:v>Aspiring</c:v>
                      </c:pt>
                      <c:pt idx="3">
                        <c:v>Semi/Professional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Sheet1!#REF!</c15:sqref>
                        </c15:formulaRef>
                      </c:ext>
                    </c:extLst>
                    <c:numCache>
                      <c:formatCode>General</c:formatCode>
                      <c:ptCount val="1"/>
                      <c:pt idx="0">
                        <c:v>1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C-313A-480C-8A6E-FB2E6B87FE42}"/>
                  </c:ext>
                </c:extLst>
              </c15:ser>
            </c15:filteredBarSeries>
            <c15:filteredBarSeries>
              <c15:ser>
                <c:idx val="5"/>
                <c:order val="5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Sheet1!#REF!</c15:sqref>
                        </c15:formulaRef>
                      </c:ext>
                    </c:extLst>
                    <c:strCache>
                      <c:ptCount val="1"/>
                      <c:pt idx="0">
                        <c:v>#REF!</c:v>
                      </c:pt>
                    </c:strCache>
                  </c:strRef>
                </c:tx>
                <c:spPr>
                  <a:solidFill>
                    <a:schemeClr val="accent6"/>
                  </a:solidFill>
                  <a:ln>
                    <a:noFill/>
                  </a:ln>
                  <a:effectLst/>
                </c:spPr>
                <c:invertIfNegative val="0"/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1800" b="0" i="0" u="none" strike="noStrike" kern="1200" baseline="0">
                          <a:solidFill>
                            <a:schemeClr val="bg2"/>
                          </a:solidFill>
                          <a:latin typeface="Source Sans Pro" panose="020B0503030403020204" pitchFamily="34" charset="0"/>
                          <a:ea typeface="+mn-ea"/>
                          <a:cs typeface="+mn-cs"/>
                        </a:defRPr>
                      </a:pPr>
                      <a:endParaRPr lang="en-US"/>
                    </a:p>
                  </c:txPr>
                  <c:dLblPos val="inBase"/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Sheet1!$A$2:$A$5</c15:sqref>
                        </c15:formulaRef>
                      </c:ext>
                    </c:extLst>
                    <c:strCache>
                      <c:ptCount val="4"/>
                      <c:pt idx="0">
                        <c:v>Novice</c:v>
                      </c:pt>
                      <c:pt idx="1">
                        <c:v>Experienced</c:v>
                      </c:pt>
                      <c:pt idx="2">
                        <c:v>Aspiring</c:v>
                      </c:pt>
                      <c:pt idx="3">
                        <c:v>Semi/Professional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Sheet1!#REF!</c15:sqref>
                        </c15:formulaRef>
                      </c:ext>
                    </c:extLst>
                    <c:numCache>
                      <c:formatCode>General</c:formatCode>
                      <c:ptCount val="1"/>
                      <c:pt idx="0">
                        <c:v>1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D-313A-480C-8A6E-FB2E6B87FE42}"/>
                  </c:ext>
                </c:extLst>
              </c15:ser>
            </c15:filteredBarSeries>
            <c15:filteredBarSeries>
              <c15:ser>
                <c:idx val="6"/>
                <c:order val="6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Sheet1!$F$1</c15:sqref>
                        </c15:formulaRef>
                      </c:ext>
                    </c:extLst>
                    <c:strCache>
                      <c:ptCount val="1"/>
                      <c:pt idx="0">
                        <c:v>Single M (t0)</c:v>
                      </c:pt>
                    </c:strCache>
                  </c:strRef>
                </c:tx>
                <c:spPr>
                  <a:solidFill>
                    <a:schemeClr val="accent2">
                      <a:lumMod val="80000"/>
                      <a:lumOff val="2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1800" b="0" i="0" u="none" strike="noStrike" kern="1200" baseline="0">
                          <a:solidFill>
                            <a:schemeClr val="bg2"/>
                          </a:solidFill>
                          <a:latin typeface="Source Sans Pro" panose="020B0503030403020204" pitchFamily="34" charset="0"/>
                          <a:ea typeface="+mn-ea"/>
                          <a:cs typeface="+mn-cs"/>
                        </a:defRPr>
                      </a:pPr>
                      <a:endParaRPr lang="en-US"/>
                    </a:p>
                  </c:txPr>
                  <c:dLblPos val="inBase"/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Sheet1!$A$2:$A$5</c15:sqref>
                        </c15:formulaRef>
                      </c:ext>
                    </c:extLst>
                    <c:strCache>
                      <c:ptCount val="4"/>
                      <c:pt idx="0">
                        <c:v>Novice</c:v>
                      </c:pt>
                      <c:pt idx="1">
                        <c:v>Experienced</c:v>
                      </c:pt>
                      <c:pt idx="2">
                        <c:v>Aspiring</c:v>
                      </c:pt>
                      <c:pt idx="3">
                        <c:v>Semi/Professional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Sheet1!$F$2:$F$5</c15:sqref>
                        </c15:formulaRef>
                      </c:ext>
                    </c:extLst>
                    <c:numCache>
                      <c:formatCode>General</c:formatCode>
                      <c:ptCount val="4"/>
                      <c:pt idx="0">
                        <c:v>0.3</c:v>
                      </c:pt>
                      <c:pt idx="1">
                        <c:v>0.28999999999999998</c:v>
                      </c:pt>
                      <c:pt idx="2">
                        <c:v>0.25</c:v>
                      </c:pt>
                      <c:pt idx="3">
                        <c:v>0.23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E-313A-480C-8A6E-FB2E6B87FE42}"/>
                  </c:ext>
                </c:extLst>
              </c15:ser>
            </c15:filteredBarSeries>
            <c15:filteredBarSeries>
              <c15:ser>
                <c:idx val="7"/>
                <c:order val="7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Sheet1!#REF!</c15:sqref>
                        </c15:formulaRef>
                      </c:ext>
                    </c:extLst>
                    <c:strCache>
                      <c:ptCount val="1"/>
                      <c:pt idx="0">
                        <c:v>#REF!</c:v>
                      </c:pt>
                    </c:strCache>
                  </c:strRef>
                </c:tx>
                <c:spPr>
                  <a:solidFill>
                    <a:schemeClr val="accent4">
                      <a:lumMod val="80000"/>
                      <a:lumOff val="2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1800" b="0" i="0" u="none" strike="noStrike" kern="1200" baseline="0">
                          <a:solidFill>
                            <a:schemeClr val="bg2"/>
                          </a:solidFill>
                          <a:latin typeface="Source Sans Pro" panose="020B0503030403020204" pitchFamily="34" charset="0"/>
                          <a:ea typeface="+mn-ea"/>
                          <a:cs typeface="+mn-cs"/>
                        </a:defRPr>
                      </a:pPr>
                      <a:endParaRPr lang="en-US"/>
                    </a:p>
                  </c:txPr>
                  <c:dLblPos val="inBase"/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Sheet1!$A$2:$A$5</c15:sqref>
                        </c15:formulaRef>
                      </c:ext>
                    </c:extLst>
                    <c:strCache>
                      <c:ptCount val="4"/>
                      <c:pt idx="0">
                        <c:v>Novice</c:v>
                      </c:pt>
                      <c:pt idx="1">
                        <c:v>Experienced</c:v>
                      </c:pt>
                      <c:pt idx="2">
                        <c:v>Aspiring</c:v>
                      </c:pt>
                      <c:pt idx="3">
                        <c:v>Semi/Professional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Sheet1!#REF!</c15:sqref>
                        </c15:formulaRef>
                      </c:ext>
                    </c:extLst>
                    <c:numCache>
                      <c:formatCode>General</c:formatCode>
                      <c:ptCount val="1"/>
                      <c:pt idx="0">
                        <c:v>1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F-313A-480C-8A6E-FB2E6B87FE42}"/>
                  </c:ext>
                </c:extLst>
              </c15:ser>
            </c15:filteredBarSeries>
            <c15:filteredBarSeries>
              <c15:ser>
                <c:idx val="8"/>
                <c:order val="8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Sheet1!#REF!</c15:sqref>
                        </c15:formulaRef>
                      </c:ext>
                    </c:extLst>
                    <c:strCache>
                      <c:ptCount val="1"/>
                      <c:pt idx="0">
                        <c:v>#REF!</c:v>
                      </c:pt>
                    </c:strCache>
                  </c:strRef>
                </c:tx>
                <c:spPr>
                  <a:solidFill>
                    <a:schemeClr val="accent6">
                      <a:lumMod val="80000"/>
                      <a:lumOff val="2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1800" b="0" i="0" u="none" strike="noStrike" kern="1200" baseline="0">
                          <a:solidFill>
                            <a:schemeClr val="bg2"/>
                          </a:solidFill>
                          <a:latin typeface="Source Sans Pro" panose="020B0503030403020204" pitchFamily="34" charset="0"/>
                          <a:ea typeface="+mn-ea"/>
                          <a:cs typeface="+mn-cs"/>
                        </a:defRPr>
                      </a:pPr>
                      <a:endParaRPr lang="en-US"/>
                    </a:p>
                  </c:txPr>
                  <c:dLblPos val="inBase"/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Sheet1!$A$2:$A$5</c15:sqref>
                        </c15:formulaRef>
                      </c:ext>
                    </c:extLst>
                    <c:strCache>
                      <c:ptCount val="4"/>
                      <c:pt idx="0">
                        <c:v>Novice</c:v>
                      </c:pt>
                      <c:pt idx="1">
                        <c:v>Experienced</c:v>
                      </c:pt>
                      <c:pt idx="2">
                        <c:v>Aspiring</c:v>
                      </c:pt>
                      <c:pt idx="3">
                        <c:v>Semi/Professional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Sheet1!#REF!</c15:sqref>
                        </c15:formulaRef>
                      </c:ext>
                    </c:extLst>
                    <c:numCache>
                      <c:formatCode>General</c:formatCode>
                      <c:ptCount val="1"/>
                      <c:pt idx="0">
                        <c:v>1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10-313A-480C-8A6E-FB2E6B87FE42}"/>
                  </c:ext>
                </c:extLst>
              </c15:ser>
            </c15:filteredBarSeries>
          </c:ext>
        </c:extLst>
      </c:barChart>
      <c:catAx>
        <c:axId val="14261523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bg2"/>
                </a:solidFill>
                <a:latin typeface="Source Sans Pro" panose="020B0503030403020204" pitchFamily="34" charset="0"/>
                <a:ea typeface="+mn-ea"/>
                <a:cs typeface="+mn-cs"/>
              </a:defRPr>
            </a:pPr>
            <a:endParaRPr lang="en-US"/>
          </a:p>
        </c:txPr>
        <c:crossAx val="1426153344"/>
        <c:crosses val="autoZero"/>
        <c:auto val="1"/>
        <c:lblAlgn val="ctr"/>
        <c:lblOffset val="100"/>
        <c:noMultiLvlLbl val="0"/>
      </c:catAx>
      <c:valAx>
        <c:axId val="1426153344"/>
        <c:scaling>
          <c:orientation val="minMax"/>
          <c:max val="3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bg2"/>
                    </a:solidFill>
                    <a:latin typeface="Source Sans Pro" panose="020B0503030403020204" pitchFamily="34" charset="0"/>
                    <a:ea typeface="+mn-ea"/>
                    <a:cs typeface="+mn-cs"/>
                  </a:defRPr>
                </a:pPr>
                <a:r>
                  <a:rPr lang="en-GB" b="1" dirty="0">
                    <a:solidFill>
                      <a:schemeClr val="tx2">
                        <a:lumMod val="50000"/>
                      </a:schemeClr>
                    </a:solidFill>
                  </a:rPr>
                  <a:t>Drift Rate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bg2"/>
                  </a:solidFill>
                  <a:latin typeface="Source Sans Pro" panose="020B0503030403020204" pitchFamily="34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28575">
            <a:solidFill>
              <a:schemeClr val="bg2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bg2"/>
                </a:solidFill>
                <a:latin typeface="Source Sans Pro" panose="020B0503030403020204" pitchFamily="34" charset="0"/>
                <a:ea typeface="+mn-ea"/>
                <a:cs typeface="+mn-cs"/>
              </a:defRPr>
            </a:pPr>
            <a:endParaRPr lang="en-US"/>
          </a:p>
        </c:txPr>
        <c:crossAx val="1426152384"/>
        <c:crosses val="autoZero"/>
        <c:crossBetween val="between"/>
        <c:maj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800">
          <a:solidFill>
            <a:schemeClr val="bg2"/>
          </a:solidFill>
          <a:latin typeface="Source Sans Pro" panose="020B0503030403020204" pitchFamily="34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314365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822710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A3691C-BBD6-463A-6239-C1BF541D19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EAEE8FE-5B11-FFDF-7FB0-C30C760B20F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920D837-1BFF-47A2-148E-F2A681E4A0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774743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15950" lvl="1" indent="0">
              <a:buNone/>
            </a:pPr>
            <a:endParaRPr lang="en-GB" b="0" dirty="0"/>
          </a:p>
        </p:txBody>
      </p:sp>
    </p:spTree>
    <p:extLst>
      <p:ext uri="{BB962C8B-B14F-4D97-AF65-F5344CB8AC3E}">
        <p14:creationId xmlns:p14="http://schemas.microsoft.com/office/powerpoint/2010/main" val="28307234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29845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220638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0" indent="-298450"/>
            <a:endParaRPr lang="en-GB" b="0" dirty="0"/>
          </a:p>
        </p:txBody>
      </p:sp>
    </p:spTree>
    <p:extLst>
      <p:ext uri="{BB962C8B-B14F-4D97-AF65-F5344CB8AC3E}">
        <p14:creationId xmlns:p14="http://schemas.microsoft.com/office/powerpoint/2010/main" val="30391616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29845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970145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569197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6238CB-7724-FB67-80F6-92CAC84FC5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D43BD85-A5FE-BA29-711F-78BAE2EEA0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962FDEA-D559-0E9C-DE9E-57B59D9686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479063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lv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007240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78609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GB" sz="18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4241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. Title slide (The Diamond)" preserve="1" userDrawn="1">
  <p:cSld name="1_1. Title slide (The Diamond)">
    <p:bg>
      <p:bgPr>
        <a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5;p2" descr="The University of Sheffield logo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0000" y="165275"/>
            <a:ext cx="2084951" cy="6324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AAF5CE-8685-E97C-7139-1A91EB2D78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5100" y="1203402"/>
            <a:ext cx="6956425" cy="1762822"/>
          </a:xfrm>
        </p:spPr>
        <p:txBody>
          <a:bodyPr>
            <a:noAutofit/>
          </a:bodyPr>
          <a:lstStyle>
            <a:lvl1pPr>
              <a:defRPr sz="5000" b="1" i="0">
                <a:solidFill>
                  <a:schemeClr val="tx2"/>
                </a:solidFill>
                <a:latin typeface="Source Sans Pro Black" panose="020B0503030403020204" pitchFamily="34" charset="0"/>
              </a:defRPr>
            </a:lvl1pPr>
          </a:lstStyle>
          <a:p>
            <a:r>
              <a:rPr lang="en-GB" dirty="0"/>
              <a:t>Add title here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F38B7D3-22D2-5A8E-3FE3-F2C01EF6EE9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65100" y="3110962"/>
            <a:ext cx="4692650" cy="889538"/>
          </a:xfrm>
        </p:spPr>
        <p:txBody>
          <a:bodyPr/>
          <a:lstStyle>
            <a:lvl1pPr marL="76200" indent="0">
              <a:buNone/>
              <a:defRPr sz="2000">
                <a:solidFill>
                  <a:schemeClr val="tx2"/>
                </a:solidFill>
                <a:latin typeface="Source Sans Pro SemiBold" panose="020B0603030403020204" pitchFamily="34" charset="0"/>
              </a:defRPr>
            </a:lvl1pPr>
          </a:lstStyle>
          <a:p>
            <a:pPr lvl="0"/>
            <a:r>
              <a:rPr lang="en-US" dirty="0"/>
              <a:t>Add subtitle here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ABF5F0C-4B0A-3030-ABCF-1EC65E2CFCB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58900" y="4464050"/>
            <a:ext cx="1751925" cy="592138"/>
          </a:xfrm>
        </p:spPr>
        <p:txBody>
          <a:bodyPr>
            <a:normAutofit/>
          </a:bodyPr>
          <a:lstStyle>
            <a:lvl1pPr marL="76200" indent="0">
              <a:buNone/>
              <a:defRPr sz="2000">
                <a:solidFill>
                  <a:schemeClr val="tx1"/>
                </a:solidFill>
              </a:defRPr>
            </a:lvl1pPr>
            <a:lvl2pPr marL="533400" indent="0">
              <a:buNone/>
              <a:defRPr sz="2000">
                <a:solidFill>
                  <a:schemeClr val="tx1"/>
                </a:solidFill>
              </a:defRPr>
            </a:lvl2pPr>
            <a:lvl3pPr marL="990600" indent="0">
              <a:buNone/>
              <a:defRPr/>
            </a:lvl3pPr>
            <a:lvl4pPr marL="1447800" indent="0">
              <a:buNone/>
              <a:defRPr/>
            </a:lvl4pPr>
            <a:lvl5pPr marL="1905000" indent="0">
              <a:buNone/>
              <a:defRPr/>
            </a:lvl5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C72BE5D7-CD76-B8A1-7779-EF5B490A5C2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32150" y="4470400"/>
            <a:ext cx="2171700" cy="592138"/>
          </a:xfrm>
        </p:spPr>
        <p:txBody>
          <a:bodyPr>
            <a:normAutofit/>
          </a:bodyPr>
          <a:lstStyle>
            <a:lvl1pPr marL="76200" indent="0">
              <a:buNone/>
              <a:defRPr sz="2000">
                <a:solidFill>
                  <a:schemeClr val="tx1"/>
                </a:solidFill>
              </a:defRPr>
            </a:lvl1pPr>
            <a:lvl2pPr marL="533400" indent="0">
              <a:buNone/>
              <a:defRPr sz="2000">
                <a:solidFill>
                  <a:schemeClr val="tx1"/>
                </a:solidFill>
              </a:defRPr>
            </a:lvl2pPr>
            <a:lvl3pPr marL="990600" indent="0">
              <a:buNone/>
              <a:defRPr/>
            </a:lvl3pPr>
            <a:lvl4pPr marL="1447800" indent="0">
              <a:buNone/>
              <a:defRPr/>
            </a:lvl4pPr>
            <a:lvl5pPr marL="1905000" indent="0">
              <a:buNone/>
              <a:defRPr/>
            </a:lvl5pPr>
          </a:lstStyle>
          <a:p>
            <a:pPr lvl="0"/>
            <a:r>
              <a:rPr lang="en-US" dirty="0"/>
              <a:t>Add date</a:t>
            </a:r>
          </a:p>
        </p:txBody>
      </p:sp>
      <p:pic>
        <p:nvPicPr>
          <p:cNvPr id="13" name="Google Shape;13;p2" descr="A world top 100 University logo"/>
          <p:cNvPicPr preferRelativeResize="0"/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925" y="4350400"/>
            <a:ext cx="1190500" cy="7548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18421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70">
          <p15:clr>
            <a:srgbClr val="FA7B17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. Title only " preserve="1" userDrawn="1">
  <p:cSld name="1_10. Title only 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-18450" y="0"/>
            <a:ext cx="9180900" cy="723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5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934613-6459-0E69-0E87-7EDE0F2DC1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8200" y="75300"/>
            <a:ext cx="8196650" cy="572700"/>
          </a:xfrm>
        </p:spPr>
        <p:txBody>
          <a:bodyPr anchor="ctr">
            <a:noAutofit/>
          </a:bodyPr>
          <a:lstStyle>
            <a:lvl1pPr>
              <a:defRPr sz="3500" b="1" i="0">
                <a:latin typeface="Source Sans Pro Black" panose="020B0503030403020204" pitchFamily="34" charset="0"/>
              </a:defRPr>
            </a:lvl1pPr>
          </a:lstStyle>
          <a:p>
            <a:r>
              <a:rPr lang="en-GB" dirty="0"/>
              <a:t>Add title</a:t>
            </a:r>
            <a:endParaRPr lang="en-US" dirty="0"/>
          </a:p>
        </p:txBody>
      </p:sp>
      <p:cxnSp>
        <p:nvCxnSpPr>
          <p:cNvPr id="52" name="Google Shape;52;p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1425975" y="5029200"/>
            <a:ext cx="71259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3" name="Google Shape;53;p8" descr="The University of Sheffield logo"/>
          <p:cNvPicPr preferRelativeResize="0"/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200" y="4700500"/>
            <a:ext cx="1174691" cy="356325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8"/>
          <p:cNvSpPr txBox="1">
            <a:spLocks noGrp="1"/>
          </p:cNvSpPr>
          <p:nvPr>
            <p:ph type="sldNum" idx="12"/>
          </p:nvPr>
        </p:nvSpPr>
        <p:spPr>
          <a:xfrm>
            <a:off x="8551876" y="4791600"/>
            <a:ext cx="4692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lt2"/>
                </a:solidFill>
              </a:defRPr>
            </a:lvl1pPr>
            <a:lvl2pPr lvl="1" rtl="0">
              <a:buNone/>
              <a:defRPr>
                <a:solidFill>
                  <a:schemeClr val="lt2"/>
                </a:solidFill>
              </a:defRPr>
            </a:lvl2pPr>
            <a:lvl3pPr lvl="2" rtl="0">
              <a:buNone/>
              <a:defRPr>
                <a:solidFill>
                  <a:schemeClr val="lt2"/>
                </a:solidFill>
              </a:defRPr>
            </a:lvl3pPr>
            <a:lvl4pPr lvl="3" rtl="0">
              <a:buNone/>
              <a:defRPr>
                <a:solidFill>
                  <a:schemeClr val="lt2"/>
                </a:solidFill>
              </a:defRPr>
            </a:lvl4pPr>
            <a:lvl5pPr lvl="4" rtl="0">
              <a:buNone/>
              <a:defRPr>
                <a:solidFill>
                  <a:schemeClr val="lt2"/>
                </a:solidFill>
              </a:defRPr>
            </a:lvl5pPr>
            <a:lvl6pPr lvl="5" rtl="0">
              <a:buNone/>
              <a:defRPr>
                <a:solidFill>
                  <a:schemeClr val="lt2"/>
                </a:solidFill>
              </a:defRPr>
            </a:lvl6pPr>
            <a:lvl7pPr lvl="6" rtl="0">
              <a:buNone/>
              <a:defRPr>
                <a:solidFill>
                  <a:schemeClr val="lt2"/>
                </a:solidFill>
              </a:defRPr>
            </a:lvl7pPr>
            <a:lvl8pPr lvl="7" rtl="0">
              <a:buNone/>
              <a:defRPr>
                <a:solidFill>
                  <a:schemeClr val="lt2"/>
                </a:solidFill>
              </a:defRPr>
            </a:lvl8pPr>
            <a:lvl9pPr lvl="8" rtl="0">
              <a:buNone/>
              <a:defRPr>
                <a:solidFill>
                  <a:schemeClr val="l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012470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. Title and body" preserve="1" userDrawn="1">
  <p:cSld name="1_11. Title and body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-18450" y="0"/>
            <a:ext cx="9180900" cy="723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5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F0AEC03-5D0F-6E70-6AE0-CDCC6E6269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8200" y="75300"/>
            <a:ext cx="8196650" cy="572700"/>
          </a:xfrm>
        </p:spPr>
        <p:txBody>
          <a:bodyPr anchor="ctr">
            <a:noAutofit/>
          </a:bodyPr>
          <a:lstStyle>
            <a:lvl1pPr>
              <a:defRPr sz="3500" b="1" i="0">
                <a:latin typeface="Source Sans Pro Black" panose="020B0503030403020204" pitchFamily="34" charset="0"/>
              </a:defRPr>
            </a:lvl1pPr>
          </a:lstStyle>
          <a:p>
            <a:r>
              <a:rPr lang="en-GB" dirty="0"/>
              <a:t>Add title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355768-5B10-3D4F-8D58-EB902AF5386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8200" y="863600"/>
            <a:ext cx="8818950" cy="3632200"/>
          </a:xfrm>
        </p:spPr>
        <p:txBody>
          <a:bodyPr/>
          <a:lstStyle>
            <a:lvl1pPr marL="76200" indent="0">
              <a:buNone/>
              <a:defRPr/>
            </a:lvl1pPr>
          </a:lstStyle>
          <a:p>
            <a:pPr lvl="0"/>
            <a:r>
              <a:rPr lang="en-GB" dirty="0"/>
              <a:t>Add text</a:t>
            </a:r>
          </a:p>
        </p:txBody>
      </p:sp>
      <p:cxnSp>
        <p:nvCxnSpPr>
          <p:cNvPr id="124" name="Google Shape;124;p1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1425975" y="5029200"/>
            <a:ext cx="71259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25" name="Google Shape;125;p17" descr="The University of Sheffield logo"/>
          <p:cNvPicPr preferRelativeResize="0"/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200" y="4700500"/>
            <a:ext cx="1174691" cy="356325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7"/>
          <p:cNvSpPr txBox="1">
            <a:spLocks noGrp="1"/>
          </p:cNvSpPr>
          <p:nvPr>
            <p:ph type="sldNum" idx="12"/>
          </p:nvPr>
        </p:nvSpPr>
        <p:spPr>
          <a:xfrm>
            <a:off x="8551876" y="4791600"/>
            <a:ext cx="4692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lt2"/>
                </a:solidFill>
              </a:defRPr>
            </a:lvl1pPr>
            <a:lvl2pPr lvl="1" rtl="0">
              <a:buNone/>
              <a:defRPr>
                <a:solidFill>
                  <a:schemeClr val="lt2"/>
                </a:solidFill>
              </a:defRPr>
            </a:lvl2pPr>
            <a:lvl3pPr lvl="2" rtl="0">
              <a:buNone/>
              <a:defRPr>
                <a:solidFill>
                  <a:schemeClr val="lt2"/>
                </a:solidFill>
              </a:defRPr>
            </a:lvl3pPr>
            <a:lvl4pPr lvl="3" rtl="0">
              <a:buNone/>
              <a:defRPr>
                <a:solidFill>
                  <a:schemeClr val="lt2"/>
                </a:solidFill>
              </a:defRPr>
            </a:lvl4pPr>
            <a:lvl5pPr lvl="4" rtl="0">
              <a:buNone/>
              <a:defRPr>
                <a:solidFill>
                  <a:schemeClr val="lt2"/>
                </a:solidFill>
              </a:defRPr>
            </a:lvl5pPr>
            <a:lvl6pPr lvl="5" rtl="0">
              <a:buNone/>
              <a:defRPr>
                <a:solidFill>
                  <a:schemeClr val="lt2"/>
                </a:solidFill>
              </a:defRPr>
            </a:lvl6pPr>
            <a:lvl7pPr lvl="6" rtl="0">
              <a:buNone/>
              <a:defRPr>
                <a:solidFill>
                  <a:schemeClr val="lt2"/>
                </a:solidFill>
              </a:defRPr>
            </a:lvl7pPr>
            <a:lvl8pPr lvl="7" rtl="0">
              <a:buNone/>
              <a:defRPr>
                <a:solidFill>
                  <a:schemeClr val="lt2"/>
                </a:solidFill>
              </a:defRPr>
            </a:lvl8pPr>
            <a:lvl9pPr lvl="8" rtl="0">
              <a:buNone/>
              <a:defRPr>
                <a:solidFill>
                  <a:schemeClr val="l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233682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. Text and image" preserve="1" userDrawn="1">
  <p:cSld name="1_12. Text and image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ABD84F6-3868-E63D-88B1-2DA851BCA5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1300" y="255050"/>
            <a:ext cx="5156400" cy="753400"/>
          </a:xfrm>
          <a:solidFill>
            <a:schemeClr val="tx2"/>
          </a:solidFill>
        </p:spPr>
        <p:txBody>
          <a:bodyPr anchor="ctr">
            <a:normAutofit/>
          </a:bodyPr>
          <a:lstStyle>
            <a:lvl1pPr>
              <a:defRPr sz="2400" b="1" i="0">
                <a:latin typeface="Source Sans Pro Black" panose="020B0503030403020204" pitchFamily="34" charset="0"/>
              </a:defRPr>
            </a:lvl1pPr>
          </a:lstStyle>
          <a:p>
            <a:r>
              <a:rPr lang="en-GB" dirty="0"/>
              <a:t>Add title</a:t>
            </a:r>
            <a:endParaRPr lang="en-US" dirty="0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106A9C36-8B06-B052-FF09-51ADA302EAD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8200" y="1079500"/>
            <a:ext cx="4653350" cy="3213100"/>
          </a:xfrm>
        </p:spPr>
        <p:txBody>
          <a:bodyPr>
            <a:normAutofit/>
          </a:bodyPr>
          <a:lstStyle>
            <a:lvl1pPr marL="76200" indent="0">
              <a:buNone/>
              <a:defRPr sz="2000"/>
            </a:lvl1pPr>
          </a:lstStyle>
          <a:p>
            <a:pPr lvl="0"/>
            <a:r>
              <a:rPr lang="en-GB" dirty="0"/>
              <a:t>Add text</a:t>
            </a:r>
          </a:p>
        </p:txBody>
      </p:sp>
      <p:sp>
        <p:nvSpPr>
          <p:cNvPr id="105" name="Google Shape;105;p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41300" y="1008450"/>
            <a:ext cx="7584300" cy="3626700"/>
          </a:xfrm>
          <a:prstGeom prst="rect">
            <a:avLst/>
          </a:prstGeom>
          <a:solidFill>
            <a:srgbClr val="E1F4F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14"/>
          <p:cNvSpPr>
            <a:spLocks noGrp="1"/>
          </p:cNvSpPr>
          <p:nvPr>
            <p:ph type="pic" idx="2" hasCustomPrompt="1"/>
          </p:nvPr>
        </p:nvSpPr>
        <p:spPr>
          <a:xfrm>
            <a:off x="4978700" y="89275"/>
            <a:ext cx="4072200" cy="49719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r>
              <a:rPr lang="en-US" dirty="0"/>
              <a:t>Add picture</a:t>
            </a:r>
          </a:p>
        </p:txBody>
      </p:sp>
      <p:sp>
        <p:nvSpPr>
          <p:cNvPr id="109" name="Google Shape;109;p14"/>
          <p:cNvSpPr txBox="1">
            <a:spLocks noGrp="1"/>
          </p:cNvSpPr>
          <p:nvPr>
            <p:ph type="sldNum" idx="12"/>
          </p:nvPr>
        </p:nvSpPr>
        <p:spPr>
          <a:xfrm>
            <a:off x="8551876" y="4791600"/>
            <a:ext cx="4692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610988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. Image and quote" preserve="1" userDrawn="1">
  <p:cSld name="1_13. Image and quote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0" y="0"/>
            <a:ext cx="9180900" cy="723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5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A8735C9-D0EC-E153-1C38-8E56342F4D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8200" y="75300"/>
            <a:ext cx="8196650" cy="572700"/>
          </a:xfrm>
        </p:spPr>
        <p:txBody>
          <a:bodyPr anchor="ctr">
            <a:noAutofit/>
          </a:bodyPr>
          <a:lstStyle>
            <a:lvl1pPr>
              <a:defRPr sz="3500" b="1" i="0">
                <a:latin typeface="Source Sans Pro Black" panose="020B0503030403020204" pitchFamily="34" charset="0"/>
              </a:defRPr>
            </a:lvl1pPr>
          </a:lstStyle>
          <a:p>
            <a:r>
              <a:rPr lang="en-GB" dirty="0"/>
              <a:t>Add title</a:t>
            </a:r>
            <a:endParaRPr lang="en-US" dirty="0"/>
          </a:p>
        </p:txBody>
      </p:sp>
      <p:sp>
        <p:nvSpPr>
          <p:cNvPr id="58" name="Google Shape;58;p9"/>
          <p:cNvSpPr>
            <a:spLocks noGrp="1"/>
          </p:cNvSpPr>
          <p:nvPr>
            <p:ph type="pic" idx="2"/>
          </p:nvPr>
        </p:nvSpPr>
        <p:spPr>
          <a:xfrm>
            <a:off x="209550" y="1015825"/>
            <a:ext cx="4257600" cy="3295800"/>
          </a:xfrm>
          <a:prstGeom prst="rect">
            <a:avLst/>
          </a:prstGeom>
          <a:noFill/>
          <a:ln>
            <a:noFill/>
          </a:ln>
        </p:spPr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791ECA3E-8AD1-9FE4-8749-8873FF94B2B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09550" y="4241799"/>
            <a:ext cx="4270300" cy="545539"/>
          </a:xfrm>
        </p:spPr>
        <p:txBody>
          <a:bodyPr>
            <a:normAutofit/>
          </a:bodyPr>
          <a:lstStyle>
            <a:lvl1pPr marL="76200" indent="0">
              <a:buNone/>
              <a:defRPr sz="2400"/>
            </a:lvl1pPr>
          </a:lstStyle>
          <a:p>
            <a:pPr lvl="0"/>
            <a:r>
              <a:rPr lang="en-GB" dirty="0"/>
              <a:t>Add title</a:t>
            </a: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4B31BFE2-3CD6-5390-35E8-2DB09047982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0" y="1209124"/>
            <a:ext cx="4449076" cy="3445425"/>
          </a:xfrm>
        </p:spPr>
        <p:txBody>
          <a:bodyPr>
            <a:normAutofit/>
          </a:bodyPr>
          <a:lstStyle>
            <a:lvl1pPr marL="76200" indent="0">
              <a:buNone/>
              <a:defRPr sz="2400"/>
            </a:lvl1pPr>
          </a:lstStyle>
          <a:p>
            <a:pPr lvl="0"/>
            <a:r>
              <a:rPr lang="en-GB" dirty="0"/>
              <a:t>Add text</a:t>
            </a:r>
          </a:p>
        </p:txBody>
      </p:sp>
      <p:sp>
        <p:nvSpPr>
          <p:cNvPr id="59" name="Google Shape;59;p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467150" y="1092675"/>
            <a:ext cx="4554000" cy="3796800"/>
          </a:xfrm>
          <a:prstGeom prst="rect">
            <a:avLst/>
          </a:prstGeom>
          <a:solidFill>
            <a:srgbClr val="E1F4F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0050" y="885750"/>
            <a:ext cx="4476600" cy="3905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sldNum" idx="12"/>
          </p:nvPr>
        </p:nvSpPr>
        <p:spPr>
          <a:xfrm>
            <a:off x="8551876" y="4791600"/>
            <a:ext cx="4692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lt2"/>
                </a:solidFill>
              </a:defRPr>
            </a:lvl1pPr>
            <a:lvl2pPr lvl="1" rtl="0">
              <a:buNone/>
              <a:defRPr>
                <a:solidFill>
                  <a:schemeClr val="lt2"/>
                </a:solidFill>
              </a:defRPr>
            </a:lvl2pPr>
            <a:lvl3pPr lvl="2" rtl="0">
              <a:buNone/>
              <a:defRPr>
                <a:solidFill>
                  <a:schemeClr val="lt2"/>
                </a:solidFill>
              </a:defRPr>
            </a:lvl3pPr>
            <a:lvl4pPr lvl="3" rtl="0">
              <a:buNone/>
              <a:defRPr>
                <a:solidFill>
                  <a:schemeClr val="lt2"/>
                </a:solidFill>
              </a:defRPr>
            </a:lvl4pPr>
            <a:lvl5pPr lvl="4" rtl="0">
              <a:buNone/>
              <a:defRPr>
                <a:solidFill>
                  <a:schemeClr val="lt2"/>
                </a:solidFill>
              </a:defRPr>
            </a:lvl5pPr>
            <a:lvl6pPr lvl="5" rtl="0">
              <a:buNone/>
              <a:defRPr>
                <a:solidFill>
                  <a:schemeClr val="lt2"/>
                </a:solidFill>
              </a:defRPr>
            </a:lvl6pPr>
            <a:lvl7pPr lvl="6" rtl="0">
              <a:buNone/>
              <a:defRPr>
                <a:solidFill>
                  <a:schemeClr val="lt2"/>
                </a:solidFill>
              </a:defRPr>
            </a:lvl7pPr>
            <a:lvl8pPr lvl="7" rtl="0">
              <a:buNone/>
              <a:defRPr>
                <a:solidFill>
                  <a:schemeClr val="lt2"/>
                </a:solidFill>
              </a:defRPr>
            </a:lvl8pPr>
            <a:lvl9pPr lvl="8" rtl="0">
              <a:buNone/>
              <a:defRPr>
                <a:solidFill>
                  <a:schemeClr val="l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62CDE016-8C4A-EB36-9A5C-D136B85FDC08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209550" y="1016000"/>
            <a:ext cx="4257675" cy="3225800"/>
          </a:xfrm>
        </p:spPr>
        <p:txBody>
          <a:bodyPr/>
          <a:lstStyle/>
          <a:p>
            <a:r>
              <a:rPr lang="en-US" dirty="0"/>
              <a:t>Add picture</a:t>
            </a:r>
          </a:p>
        </p:txBody>
      </p:sp>
    </p:spTree>
    <p:extLst>
      <p:ext uri="{BB962C8B-B14F-4D97-AF65-F5344CB8AC3E}">
        <p14:creationId xmlns:p14="http://schemas.microsoft.com/office/powerpoint/2010/main" val="8654377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. Full image + text (right aligned)" preserve="1" userDrawn="1">
  <p:cSld name="1_14. Full image + text (right aligned)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9"/>
          <p:cNvSpPr>
            <a:spLocks noGrp="1"/>
          </p:cNvSpPr>
          <p:nvPr>
            <p:ph type="pic" idx="2" hasCustomPrompt="1"/>
          </p:nvPr>
        </p:nvSpPr>
        <p:spPr>
          <a:xfrm>
            <a:off x="6350" y="0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r>
              <a:rPr lang="en-US" dirty="0"/>
              <a:t>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56EC04-3F96-1650-9B58-687F1D98D7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75000" y="234150"/>
            <a:ext cx="3875350" cy="425450"/>
          </a:xfrm>
          <a:solidFill>
            <a:schemeClr val="tx2"/>
          </a:solidFill>
        </p:spPr>
        <p:txBody>
          <a:bodyPr anchor="ctr">
            <a:normAutofit/>
          </a:bodyPr>
          <a:lstStyle>
            <a:lvl1pPr>
              <a:defRPr sz="2400" b="1" i="0">
                <a:latin typeface="Source Sans Pro Black" panose="020B0503030403020204" pitchFamily="34" charset="0"/>
              </a:defRPr>
            </a:lvl1pPr>
          </a:lstStyle>
          <a:p>
            <a:r>
              <a:rPr lang="en-GB" dirty="0"/>
              <a:t>Add title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D43CEFA-56A9-503C-0CA7-96197904382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281350" y="659600"/>
            <a:ext cx="3856300" cy="1744662"/>
          </a:xfrm>
          <a:solidFill>
            <a:schemeClr val="accent1"/>
          </a:solidFill>
        </p:spPr>
        <p:txBody>
          <a:bodyPr>
            <a:normAutofit/>
          </a:bodyPr>
          <a:lstStyle>
            <a:lvl1pPr marL="76200" indent="0">
              <a:buNone/>
              <a:defRPr sz="1800"/>
            </a:lvl1pPr>
          </a:lstStyle>
          <a:p>
            <a:pPr lvl="0"/>
            <a:r>
              <a:rPr lang="en-GB" dirty="0"/>
              <a:t>Add text</a:t>
            </a:r>
          </a:p>
        </p:txBody>
      </p:sp>
      <p:sp>
        <p:nvSpPr>
          <p:cNvPr id="139" name="Google Shape;139;p19"/>
          <p:cNvSpPr txBox="1">
            <a:spLocks noGrp="1"/>
          </p:cNvSpPr>
          <p:nvPr>
            <p:ph type="sldNum" idx="12"/>
          </p:nvPr>
        </p:nvSpPr>
        <p:spPr>
          <a:xfrm>
            <a:off x="8551876" y="4791600"/>
            <a:ext cx="4692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lt2"/>
                </a:solidFill>
              </a:defRPr>
            </a:lvl1pPr>
            <a:lvl2pPr lvl="1" rtl="0">
              <a:buNone/>
              <a:defRPr>
                <a:solidFill>
                  <a:schemeClr val="lt2"/>
                </a:solidFill>
              </a:defRPr>
            </a:lvl2pPr>
            <a:lvl3pPr lvl="2" rtl="0">
              <a:buNone/>
              <a:defRPr>
                <a:solidFill>
                  <a:schemeClr val="lt2"/>
                </a:solidFill>
              </a:defRPr>
            </a:lvl3pPr>
            <a:lvl4pPr lvl="3" rtl="0">
              <a:buNone/>
              <a:defRPr>
                <a:solidFill>
                  <a:schemeClr val="lt2"/>
                </a:solidFill>
              </a:defRPr>
            </a:lvl4pPr>
            <a:lvl5pPr lvl="4" rtl="0">
              <a:buNone/>
              <a:defRPr>
                <a:solidFill>
                  <a:schemeClr val="lt2"/>
                </a:solidFill>
              </a:defRPr>
            </a:lvl5pPr>
            <a:lvl6pPr lvl="5" rtl="0">
              <a:buNone/>
              <a:defRPr>
                <a:solidFill>
                  <a:schemeClr val="lt2"/>
                </a:solidFill>
              </a:defRPr>
            </a:lvl6pPr>
            <a:lvl7pPr lvl="6" rtl="0">
              <a:buNone/>
              <a:defRPr>
                <a:solidFill>
                  <a:schemeClr val="lt2"/>
                </a:solidFill>
              </a:defRPr>
            </a:lvl7pPr>
            <a:lvl8pPr lvl="7" rtl="0">
              <a:buNone/>
              <a:defRPr>
                <a:solidFill>
                  <a:schemeClr val="lt2"/>
                </a:solidFill>
              </a:defRPr>
            </a:lvl8pPr>
            <a:lvl9pPr lvl="8" rtl="0">
              <a:buNone/>
              <a:defRPr>
                <a:solidFill>
                  <a:schemeClr val="l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6594358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. Full image + text (left aligned) " preserve="1" userDrawn="1">
  <p:cSld name="1_15. Full image + text (left aligned) 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0"/>
          <p:cNvSpPr>
            <a:spLocks noGrp="1"/>
          </p:cNvSpPr>
          <p:nvPr>
            <p:ph type="pic" idx="2"/>
          </p:nvPr>
        </p:nvSpPr>
        <p:spPr>
          <a:xfrm>
            <a:off x="0" y="-6875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CC6EB06-7C37-701B-CC78-A98B53DE7F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5025" y="234150"/>
            <a:ext cx="3875350" cy="425450"/>
          </a:xfrm>
          <a:solidFill>
            <a:schemeClr val="tx2"/>
          </a:solidFill>
        </p:spPr>
        <p:txBody>
          <a:bodyPr anchor="ctr">
            <a:normAutofit/>
          </a:bodyPr>
          <a:lstStyle>
            <a:lvl1pPr>
              <a:defRPr sz="2400" b="1" i="0">
                <a:latin typeface="Source Sans Pro Black" panose="020B0503030403020204" pitchFamily="34" charset="0"/>
              </a:defRPr>
            </a:lvl1pPr>
          </a:lstStyle>
          <a:p>
            <a:r>
              <a:rPr lang="en-GB" dirty="0"/>
              <a:t>Add title</a:t>
            </a:r>
            <a:endParaRPr lang="en-US" dirty="0"/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B8482159-A46A-B32B-03AC-D168024182B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00" y="659600"/>
            <a:ext cx="3856300" cy="1744662"/>
          </a:xfrm>
          <a:solidFill>
            <a:schemeClr val="accent1"/>
          </a:solidFill>
        </p:spPr>
        <p:txBody>
          <a:bodyPr>
            <a:normAutofit/>
          </a:bodyPr>
          <a:lstStyle>
            <a:lvl1pPr marL="76200" indent="0">
              <a:buNone/>
              <a:defRPr sz="1800"/>
            </a:lvl1pPr>
          </a:lstStyle>
          <a:p>
            <a:pPr lvl="0"/>
            <a:r>
              <a:rPr lang="en-GB" dirty="0"/>
              <a:t>Add text</a:t>
            </a:r>
          </a:p>
        </p:txBody>
      </p:sp>
      <p:sp>
        <p:nvSpPr>
          <p:cNvPr id="144" name="Google Shape;144;p20"/>
          <p:cNvSpPr txBox="1">
            <a:spLocks noGrp="1"/>
          </p:cNvSpPr>
          <p:nvPr>
            <p:ph type="sldNum" idx="12"/>
          </p:nvPr>
        </p:nvSpPr>
        <p:spPr>
          <a:xfrm>
            <a:off x="8551876" y="4791600"/>
            <a:ext cx="4692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lt2"/>
                </a:solidFill>
              </a:defRPr>
            </a:lvl1pPr>
            <a:lvl2pPr lvl="1" rtl="0">
              <a:buNone/>
              <a:defRPr>
                <a:solidFill>
                  <a:schemeClr val="lt2"/>
                </a:solidFill>
              </a:defRPr>
            </a:lvl2pPr>
            <a:lvl3pPr lvl="2" rtl="0">
              <a:buNone/>
              <a:defRPr>
                <a:solidFill>
                  <a:schemeClr val="lt2"/>
                </a:solidFill>
              </a:defRPr>
            </a:lvl3pPr>
            <a:lvl4pPr lvl="3" rtl="0">
              <a:buNone/>
              <a:defRPr>
                <a:solidFill>
                  <a:schemeClr val="lt2"/>
                </a:solidFill>
              </a:defRPr>
            </a:lvl4pPr>
            <a:lvl5pPr lvl="4" rtl="0">
              <a:buNone/>
              <a:defRPr>
                <a:solidFill>
                  <a:schemeClr val="lt2"/>
                </a:solidFill>
              </a:defRPr>
            </a:lvl5pPr>
            <a:lvl6pPr lvl="5" rtl="0">
              <a:buNone/>
              <a:defRPr>
                <a:solidFill>
                  <a:schemeClr val="lt2"/>
                </a:solidFill>
              </a:defRPr>
            </a:lvl6pPr>
            <a:lvl7pPr lvl="6" rtl="0">
              <a:buNone/>
              <a:defRPr>
                <a:solidFill>
                  <a:schemeClr val="lt2"/>
                </a:solidFill>
              </a:defRPr>
            </a:lvl7pPr>
            <a:lvl8pPr lvl="7" rtl="0">
              <a:buNone/>
              <a:defRPr>
                <a:solidFill>
                  <a:schemeClr val="lt2"/>
                </a:solidFill>
              </a:defRPr>
            </a:lvl8pPr>
            <a:lvl9pPr lvl="8" rtl="0">
              <a:buNone/>
              <a:defRPr>
                <a:solidFill>
                  <a:schemeClr val="l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026821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. Video" preserve="1" userDrawn="1">
  <p:cSld name="1_16. Video">
    <p:bg>
      <p:bgPr>
        <a:solidFill>
          <a:srgbClr val="E1F4F8"/>
        </a:solid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299203-2751-296C-FD48-FDB995EEB58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8947" y="1109551"/>
            <a:ext cx="2165674" cy="3756137"/>
          </a:xfrm>
        </p:spPr>
        <p:txBody>
          <a:bodyPr>
            <a:normAutofit/>
          </a:bodyPr>
          <a:lstStyle>
            <a:lvl1pPr>
              <a:defRPr sz="2400" b="1" i="0">
                <a:solidFill>
                  <a:schemeClr val="tx2"/>
                </a:solidFill>
                <a:latin typeface="Source Sans Pro Black" panose="020B0503030403020204" pitchFamily="34" charset="0"/>
              </a:defRPr>
            </a:lvl1pPr>
          </a:lstStyle>
          <a:p>
            <a:r>
              <a:rPr lang="en-GB" dirty="0"/>
              <a:t>Add title</a:t>
            </a:r>
            <a:endParaRPr lang="en-US" dirty="0"/>
          </a:p>
        </p:txBody>
      </p:sp>
      <p:sp>
        <p:nvSpPr>
          <p:cNvPr id="147" name="Google Shape;147;p2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375975" y="277213"/>
            <a:ext cx="6327000" cy="4745100"/>
          </a:xfrm>
          <a:prstGeom prst="rect">
            <a:avLst/>
          </a:prstGeom>
          <a:solidFill>
            <a:srgbClr val="4400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2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0" y="142800"/>
            <a:ext cx="1846800" cy="723300"/>
          </a:xfrm>
          <a:prstGeom prst="rect">
            <a:avLst/>
          </a:prstGeom>
          <a:solidFill>
            <a:srgbClr val="440099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500" b="1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49" name="Google Shape;149;p21" descr="The University of Sheffield logo"/>
          <p:cNvPicPr preferRelativeResize="0"/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1750" y="286189"/>
            <a:ext cx="1382351" cy="43652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Media Placeholder 4">
            <a:extLst>
              <a:ext uri="{FF2B5EF4-FFF2-40B4-BE49-F238E27FC236}">
                <a16:creationId xmlns:a16="http://schemas.microsoft.com/office/drawing/2014/main" id="{42924DAB-C528-BEB3-BA55-A8E931814966}"/>
              </a:ext>
            </a:extLst>
          </p:cNvPr>
          <p:cNvSpPr>
            <a:spLocks noGrp="1"/>
          </p:cNvSpPr>
          <p:nvPr>
            <p:ph type="media" sz="quarter" idx="13"/>
          </p:nvPr>
        </p:nvSpPr>
        <p:spPr>
          <a:xfrm>
            <a:off x="2482850" y="196850"/>
            <a:ext cx="6327775" cy="4668838"/>
          </a:xfrm>
        </p:spPr>
        <p:txBody>
          <a:bodyPr/>
          <a:lstStyle/>
          <a:p>
            <a:r>
              <a:rPr lang="en-GB"/>
              <a:t>Click icon to add media</a:t>
            </a:r>
          </a:p>
        </p:txBody>
      </p:sp>
      <p:sp>
        <p:nvSpPr>
          <p:cNvPr id="150" name="Google Shape;150;p21"/>
          <p:cNvSpPr txBox="1">
            <a:spLocks noGrp="1"/>
          </p:cNvSpPr>
          <p:nvPr>
            <p:ph type="sldNum" idx="12"/>
          </p:nvPr>
        </p:nvSpPr>
        <p:spPr>
          <a:xfrm>
            <a:off x="8551876" y="4791600"/>
            <a:ext cx="4692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lt2"/>
                </a:solidFill>
              </a:defRPr>
            </a:lvl1pPr>
            <a:lvl2pPr lvl="1" rtl="0">
              <a:buNone/>
              <a:defRPr>
                <a:solidFill>
                  <a:schemeClr val="lt2"/>
                </a:solidFill>
              </a:defRPr>
            </a:lvl2pPr>
            <a:lvl3pPr lvl="2" rtl="0">
              <a:buNone/>
              <a:defRPr>
                <a:solidFill>
                  <a:schemeClr val="lt2"/>
                </a:solidFill>
              </a:defRPr>
            </a:lvl3pPr>
            <a:lvl4pPr lvl="3" rtl="0">
              <a:buNone/>
              <a:defRPr>
                <a:solidFill>
                  <a:schemeClr val="lt2"/>
                </a:solidFill>
              </a:defRPr>
            </a:lvl4pPr>
            <a:lvl5pPr lvl="4" rtl="0">
              <a:buNone/>
              <a:defRPr>
                <a:solidFill>
                  <a:schemeClr val="lt2"/>
                </a:solidFill>
              </a:defRPr>
            </a:lvl5pPr>
            <a:lvl6pPr lvl="5" rtl="0">
              <a:buNone/>
              <a:defRPr>
                <a:solidFill>
                  <a:schemeClr val="lt2"/>
                </a:solidFill>
              </a:defRPr>
            </a:lvl6pPr>
            <a:lvl7pPr lvl="6" rtl="0">
              <a:buNone/>
              <a:defRPr>
                <a:solidFill>
                  <a:schemeClr val="lt2"/>
                </a:solidFill>
              </a:defRPr>
            </a:lvl7pPr>
            <a:lvl8pPr lvl="7" rtl="0">
              <a:buNone/>
              <a:defRPr>
                <a:solidFill>
                  <a:schemeClr val="lt2"/>
                </a:solidFill>
              </a:defRPr>
            </a:lvl8pPr>
            <a:lvl9pPr lvl="8" rtl="0">
              <a:buNone/>
              <a:defRPr>
                <a:solidFill>
                  <a:schemeClr val="l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4746275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. Statistics or key points" preserve="1" userDrawn="1">
  <p:cSld name="1_17. Statistics or key points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3594000"/>
          </a:xfrm>
          <a:prstGeom prst="rect">
            <a:avLst/>
          </a:prstGeom>
          <a:noFill/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133AAC-A50B-0931-731A-E4B53DBF38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588" y="187800"/>
            <a:ext cx="5883275" cy="73405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3500" b="1" i="0">
                <a:latin typeface="Source Sans Pro Black" panose="020B0503030403020204" pitchFamily="34" charset="0"/>
              </a:defRPr>
            </a:lvl1pPr>
          </a:lstStyle>
          <a:p>
            <a:r>
              <a:rPr lang="en-GB" dirty="0"/>
              <a:t>Add title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968760B-3503-D56B-6575-F628A6BEACD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0650" y="2961400"/>
            <a:ext cx="2759400" cy="2112250"/>
          </a:xfrm>
          <a:solidFill>
            <a:schemeClr val="accent1"/>
          </a:solidFill>
        </p:spPr>
        <p:txBody>
          <a:bodyPr/>
          <a:lstStyle>
            <a:lvl1pPr marL="76200" indent="0">
              <a:buNone/>
              <a:defRPr/>
            </a:lvl1pPr>
          </a:lstStyle>
          <a:p>
            <a:pPr lvl="0"/>
            <a:r>
              <a:rPr lang="en-GB" dirty="0"/>
              <a:t>Add text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4F4B204-C301-559A-4362-84C01F1B735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046937" y="2961400"/>
            <a:ext cx="1898099" cy="1164300"/>
          </a:xfrm>
          <a:solidFill>
            <a:srgbClr val="A1DED2"/>
          </a:solidFill>
        </p:spPr>
        <p:txBody>
          <a:bodyPr>
            <a:normAutofit/>
          </a:bodyPr>
          <a:lstStyle>
            <a:lvl1pPr marL="76200" indent="0" algn="ctr">
              <a:buNone/>
              <a:defRPr sz="4500" b="1" i="0">
                <a:latin typeface="Source Sans Pro Black" panose="020B0503030403020204" pitchFamily="34" charset="0"/>
              </a:defRPr>
            </a:lvl1pPr>
          </a:lstStyle>
          <a:p>
            <a:pPr lvl="0"/>
            <a:r>
              <a:rPr lang="en-GB" b="1" dirty="0"/>
              <a:t>xx%</a:t>
            </a:r>
            <a:endParaRPr lang="en-GB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02B7F941-4385-0707-6AB1-690DBE63C57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046413" y="4132050"/>
            <a:ext cx="1898650" cy="941600"/>
          </a:xfrm>
          <a:solidFill>
            <a:srgbClr val="A1DED2"/>
          </a:solidFill>
        </p:spPr>
        <p:txBody>
          <a:bodyPr>
            <a:normAutofit/>
          </a:bodyPr>
          <a:lstStyle>
            <a:lvl1pPr marL="76200" indent="0">
              <a:buNone/>
              <a:defRPr sz="1400"/>
            </a:lvl1pPr>
          </a:lstStyle>
          <a:p>
            <a:pPr lvl="0"/>
            <a:r>
              <a:rPr lang="en-GB" dirty="0"/>
              <a:t>Add text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AEB3785F-194F-0195-9178-EA83F1A1CF7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66237" y="2967750"/>
            <a:ext cx="1898099" cy="1164300"/>
          </a:xfrm>
          <a:solidFill>
            <a:srgbClr val="DAA8E2"/>
          </a:solidFill>
        </p:spPr>
        <p:txBody>
          <a:bodyPr>
            <a:normAutofit/>
          </a:bodyPr>
          <a:lstStyle>
            <a:lvl1pPr marL="76200" indent="0" algn="ctr">
              <a:buNone/>
              <a:defRPr sz="4500" b="1" i="0">
                <a:latin typeface="Source Sans Pro Black" panose="020B0503030403020204" pitchFamily="34" charset="0"/>
              </a:defRPr>
            </a:lvl1pPr>
          </a:lstStyle>
          <a:p>
            <a:pPr lvl="0"/>
            <a:r>
              <a:rPr lang="en-GB" b="1" dirty="0"/>
              <a:t>xx%</a:t>
            </a:r>
            <a:endParaRPr lang="en-GB" dirty="0"/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05D8E3C5-38ED-9592-9AA0-521A9E34C3E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065713" y="4138400"/>
            <a:ext cx="1898650" cy="941600"/>
          </a:xfrm>
          <a:solidFill>
            <a:srgbClr val="DAA8E2"/>
          </a:solidFill>
        </p:spPr>
        <p:txBody>
          <a:bodyPr>
            <a:normAutofit/>
          </a:bodyPr>
          <a:lstStyle>
            <a:lvl1pPr marL="76200" indent="0">
              <a:buNone/>
              <a:defRPr sz="1400"/>
            </a:lvl1pPr>
          </a:lstStyle>
          <a:p>
            <a:pPr lvl="0"/>
            <a:r>
              <a:rPr lang="en-GB" dirty="0"/>
              <a:t>Add text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3190B7AB-F6A4-D211-444C-CE1B5540FD4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079187" y="2967750"/>
            <a:ext cx="1898099" cy="1164300"/>
          </a:xfrm>
          <a:solidFill>
            <a:srgbClr val="FF9664"/>
          </a:solidFill>
        </p:spPr>
        <p:txBody>
          <a:bodyPr>
            <a:normAutofit/>
          </a:bodyPr>
          <a:lstStyle>
            <a:lvl1pPr marL="76200" indent="0" algn="ctr">
              <a:buNone/>
              <a:defRPr sz="4500" b="1" i="0">
                <a:latin typeface="Source Sans Pro Black" panose="020B0503030403020204" pitchFamily="34" charset="0"/>
              </a:defRPr>
            </a:lvl1pPr>
          </a:lstStyle>
          <a:p>
            <a:pPr lvl="0"/>
            <a:r>
              <a:rPr lang="en-GB" b="1" dirty="0"/>
              <a:t>xx%</a:t>
            </a:r>
            <a:endParaRPr lang="en-GB" dirty="0"/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C210AE4C-756C-7B05-68B6-BB65FAC2F0A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078663" y="4138400"/>
            <a:ext cx="1898650" cy="941600"/>
          </a:xfrm>
          <a:solidFill>
            <a:srgbClr val="FF9664"/>
          </a:solidFill>
        </p:spPr>
        <p:txBody>
          <a:bodyPr>
            <a:normAutofit/>
          </a:bodyPr>
          <a:lstStyle>
            <a:lvl1pPr marL="76200" indent="0">
              <a:buNone/>
              <a:defRPr sz="1400"/>
            </a:lvl1pPr>
          </a:lstStyle>
          <a:p>
            <a:pPr lvl="0"/>
            <a:r>
              <a:rPr lang="en-GB" dirty="0"/>
              <a:t>Add text</a:t>
            </a:r>
          </a:p>
        </p:txBody>
      </p:sp>
      <p:sp>
        <p:nvSpPr>
          <p:cNvPr id="75" name="Google Shape;75;p10"/>
          <p:cNvSpPr txBox="1">
            <a:spLocks noGrp="1"/>
          </p:cNvSpPr>
          <p:nvPr>
            <p:ph type="sldNum" idx="12"/>
          </p:nvPr>
        </p:nvSpPr>
        <p:spPr>
          <a:xfrm>
            <a:off x="8404250" y="-9000"/>
            <a:ext cx="6168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286349" lvl="0" indent="0" rtl="0">
              <a:buNone/>
              <a:defRPr>
                <a:solidFill>
                  <a:schemeClr val="dk1"/>
                </a:solidFill>
              </a:defRPr>
            </a:lvl1pPr>
            <a:lvl2pPr marL="286349" lvl="1" indent="0" rtl="0">
              <a:buNone/>
              <a:defRPr>
                <a:solidFill>
                  <a:schemeClr val="dk1"/>
                </a:solidFill>
              </a:defRPr>
            </a:lvl2pPr>
            <a:lvl3pPr marL="286349" lvl="2" indent="0" rtl="0">
              <a:buNone/>
              <a:defRPr>
                <a:solidFill>
                  <a:schemeClr val="dk1"/>
                </a:solidFill>
              </a:defRPr>
            </a:lvl3pPr>
            <a:lvl4pPr marL="286349" lvl="3" indent="0" rtl="0">
              <a:buNone/>
              <a:defRPr>
                <a:solidFill>
                  <a:schemeClr val="dk1"/>
                </a:solidFill>
              </a:defRPr>
            </a:lvl4pPr>
            <a:lvl5pPr marL="286349" lvl="4" indent="0" rtl="0">
              <a:buNone/>
              <a:defRPr>
                <a:solidFill>
                  <a:schemeClr val="dk1"/>
                </a:solidFill>
              </a:defRPr>
            </a:lvl5pPr>
            <a:lvl6pPr marL="286349" lvl="5" indent="0" rtl="0">
              <a:buNone/>
              <a:defRPr>
                <a:solidFill>
                  <a:schemeClr val="dk1"/>
                </a:solidFill>
              </a:defRPr>
            </a:lvl6pPr>
            <a:lvl7pPr marL="286349" lvl="6" indent="0" rtl="0">
              <a:buNone/>
              <a:defRPr>
                <a:solidFill>
                  <a:schemeClr val="dk1"/>
                </a:solidFill>
              </a:defRPr>
            </a:lvl7pPr>
            <a:lvl8pPr marL="286349" lvl="7" indent="0" rtl="0">
              <a:buNone/>
              <a:defRPr>
                <a:solidFill>
                  <a:schemeClr val="dk1"/>
                </a:solidFill>
              </a:defRPr>
            </a:lvl8pPr>
            <a:lvl9pPr marL="286349" lvl="8" indent="0" rtl="0">
              <a:buNone/>
              <a:defRPr>
                <a:solidFill>
                  <a:schemeClr val="dk1"/>
                </a:solidFill>
              </a:defRPr>
            </a:lvl9pPr>
          </a:lstStyle>
          <a:p>
            <a:pPr marL="286349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7109619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. Big point" preserve="1" userDrawn="1">
  <p:cSld name="1_18. Big point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-18450" y="0"/>
            <a:ext cx="9180900" cy="723300"/>
          </a:xfrm>
          <a:prstGeom prst="rect">
            <a:avLst/>
          </a:prstGeom>
          <a:solidFill>
            <a:srgbClr val="440099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500" b="1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44174D8-78DD-A5E8-C56A-9A81CA3C1C0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8200" y="75300"/>
            <a:ext cx="8196650" cy="572700"/>
          </a:xfrm>
        </p:spPr>
        <p:txBody>
          <a:bodyPr anchor="ctr">
            <a:noAutofit/>
          </a:bodyPr>
          <a:lstStyle>
            <a:lvl1pPr>
              <a:defRPr sz="3500" b="1" i="0">
                <a:latin typeface="Source Sans Pro Black" panose="020B0503030403020204" pitchFamily="34" charset="0"/>
              </a:defRPr>
            </a:lvl1pPr>
          </a:lstStyle>
          <a:p>
            <a:r>
              <a:rPr lang="en-GB" dirty="0"/>
              <a:t>Add title</a:t>
            </a:r>
            <a:endParaRPr lang="en-US" dirty="0"/>
          </a:p>
        </p:txBody>
      </p:sp>
      <p:sp>
        <p:nvSpPr>
          <p:cNvPr id="79" name="Google Shape;79;p1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1450" y="980500"/>
            <a:ext cx="3154500" cy="3154500"/>
          </a:xfrm>
          <a:prstGeom prst="ellipse">
            <a:avLst/>
          </a:prstGeom>
          <a:solidFill>
            <a:srgbClr val="FF96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F9B53FD-603A-AED7-C5A0-5EC9F63D807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1450" y="1504700"/>
            <a:ext cx="3154500" cy="1964125"/>
          </a:xfrm>
        </p:spPr>
        <p:txBody>
          <a:bodyPr>
            <a:normAutofit/>
          </a:bodyPr>
          <a:lstStyle>
            <a:lvl1pPr marL="76200" indent="0" algn="ctr">
              <a:buNone/>
              <a:defRPr sz="9300" b="1" i="0">
                <a:latin typeface="Source Sans Pro Black" panose="020B0503030403020204" pitchFamily="34" charset="0"/>
              </a:defRPr>
            </a:lvl1pPr>
          </a:lstStyle>
          <a:p>
            <a:pPr lvl="0"/>
            <a:r>
              <a:rPr lang="en-GB" dirty="0"/>
              <a:t>xx%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6FCD12-1A84-6208-34E5-FD24E18221C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91000" y="1127125"/>
            <a:ext cx="4705350" cy="3008313"/>
          </a:xfrm>
        </p:spPr>
        <p:txBody>
          <a:bodyPr/>
          <a:lstStyle>
            <a:lvl1pPr marL="76200" indent="0">
              <a:buNone/>
              <a:defRPr/>
            </a:lvl1pPr>
          </a:lstStyle>
          <a:p>
            <a:pPr lvl="0"/>
            <a:r>
              <a:rPr lang="en-US" dirty="0"/>
              <a:t>Add text</a:t>
            </a:r>
            <a:endParaRPr lang="en-GB" dirty="0"/>
          </a:p>
        </p:txBody>
      </p:sp>
      <p:cxnSp>
        <p:nvCxnSpPr>
          <p:cNvPr id="80" name="Google Shape;80;p1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1425975" y="5029200"/>
            <a:ext cx="71259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1" name="Google Shape;81;p11" descr="The University of Sheffield logo"/>
          <p:cNvPicPr preferRelativeResize="0"/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200" y="4700500"/>
            <a:ext cx="1174691" cy="356325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1"/>
          <p:cNvSpPr txBox="1"/>
          <p:nvPr/>
        </p:nvSpPr>
        <p:spPr>
          <a:xfrm>
            <a:off x="8551876" y="4791600"/>
            <a:ext cx="4692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000">
                <a:solidFill>
                  <a:srgbClr val="440099"/>
                </a:solidFill>
              </a:rPr>
              <a:t>‹#›</a:t>
            </a:fld>
            <a:endParaRPr sz="1000">
              <a:solidFill>
                <a:srgbClr val="4400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705872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. Big stat" preserve="1" userDrawn="1">
  <p:cSld name="1_19. Big stat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-18450" y="0"/>
            <a:ext cx="9180900" cy="723300"/>
          </a:xfrm>
          <a:prstGeom prst="rect">
            <a:avLst/>
          </a:prstGeom>
          <a:solidFill>
            <a:srgbClr val="440099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500" b="1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60215E7-B230-E57E-1907-459EA70B89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8200" y="75300"/>
            <a:ext cx="8196650" cy="572700"/>
          </a:xfrm>
        </p:spPr>
        <p:txBody>
          <a:bodyPr anchor="ctr">
            <a:noAutofit/>
          </a:bodyPr>
          <a:lstStyle>
            <a:lvl1pPr>
              <a:defRPr sz="3500" b="1" i="0">
                <a:latin typeface="Source Sans Pro Black" panose="020B0503030403020204" pitchFamily="34" charset="0"/>
              </a:defRPr>
            </a:lvl1pPr>
          </a:lstStyle>
          <a:p>
            <a:r>
              <a:rPr lang="en-GB" dirty="0"/>
              <a:t>Add title</a:t>
            </a:r>
            <a:endParaRPr lang="en-US" dirty="0"/>
          </a:p>
        </p:txBody>
      </p:sp>
      <p:cxnSp>
        <p:nvCxnSpPr>
          <p:cNvPr id="89" name="Google Shape;89;p12"/>
          <p:cNvCxnSpPr/>
          <p:nvPr/>
        </p:nvCxnSpPr>
        <p:spPr>
          <a:xfrm>
            <a:off x="1425975" y="5029200"/>
            <a:ext cx="7125900" cy="0"/>
          </a:xfrm>
          <a:prstGeom prst="straightConnector1">
            <a:avLst/>
          </a:prstGeom>
          <a:noFill/>
          <a:ln w="9525" cap="flat" cmpd="sng">
            <a:solidFill>
              <a:srgbClr val="44009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6" name="Google Shape;86;p1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863650" y="980500"/>
            <a:ext cx="3154500" cy="3154500"/>
          </a:xfrm>
          <a:prstGeom prst="ellipse">
            <a:avLst/>
          </a:prstGeom>
          <a:solidFill>
            <a:srgbClr val="DAA8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10763041-7B53-6CBD-0EB7-64BC2AA64F8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863650" y="1504700"/>
            <a:ext cx="3154500" cy="1964125"/>
          </a:xfrm>
        </p:spPr>
        <p:txBody>
          <a:bodyPr>
            <a:normAutofit/>
          </a:bodyPr>
          <a:lstStyle>
            <a:lvl1pPr marL="76200" indent="0" algn="ctr">
              <a:buNone/>
              <a:defRPr sz="9300" b="1" i="0">
                <a:latin typeface="Source Sans Pro Black" panose="020B0503030403020204" pitchFamily="34" charset="0"/>
              </a:defRPr>
            </a:lvl1pPr>
          </a:lstStyle>
          <a:p>
            <a:pPr lvl="0"/>
            <a:r>
              <a:rPr lang="en-GB" dirty="0"/>
              <a:t>xx%</a:t>
            </a:r>
          </a:p>
        </p:txBody>
      </p:sp>
      <p:sp>
        <p:nvSpPr>
          <p:cNvPr id="94" name="Google Shape;94;p12"/>
          <p:cNvSpPr txBox="1">
            <a:spLocks noGrp="1"/>
          </p:cNvSpPr>
          <p:nvPr>
            <p:ph type="body" idx="1"/>
          </p:nvPr>
        </p:nvSpPr>
        <p:spPr>
          <a:xfrm>
            <a:off x="274600" y="4095988"/>
            <a:ext cx="8520600" cy="46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76200" lvl="0" indent="0" algn="ctr" rtl="0">
              <a:spcBef>
                <a:spcPts val="0"/>
              </a:spcBef>
              <a:spcAft>
                <a:spcPts val="0"/>
              </a:spcAft>
              <a:buClr>
                <a:srgbClr val="2B353E"/>
              </a:buClr>
              <a:buSzPts val="2400"/>
              <a:buNone/>
              <a:defRPr>
                <a:solidFill>
                  <a:srgbClr val="2B353E"/>
                </a:solidFill>
              </a:defRPr>
            </a:lvl1pPr>
            <a:lvl2pPr marL="914400" lvl="1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pic>
        <p:nvPicPr>
          <p:cNvPr id="90" name="Google Shape;90;p12" descr="The University of Sheffield logo"/>
          <p:cNvPicPr preferRelativeResize="0"/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200" y="4700500"/>
            <a:ext cx="1174691" cy="356325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2"/>
          <p:cNvSpPr txBox="1"/>
          <p:nvPr/>
        </p:nvSpPr>
        <p:spPr>
          <a:xfrm>
            <a:off x="8551876" y="4791600"/>
            <a:ext cx="4692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000">
                <a:solidFill>
                  <a:srgbClr val="440099"/>
                </a:solidFill>
              </a:rPr>
              <a:t>‹#›</a:t>
            </a:fld>
            <a:endParaRPr sz="1000">
              <a:solidFill>
                <a:srgbClr val="440099"/>
              </a:solidFill>
            </a:endParaRPr>
          </a:p>
        </p:txBody>
      </p:sp>
      <p:cxnSp>
        <p:nvCxnSpPr>
          <p:cNvPr id="95" name="Google Shape;95;p1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1425975" y="5029200"/>
            <a:ext cx="71259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7" name="Google Shape;87;p12"/>
          <p:cNvSpPr txBox="1"/>
          <p:nvPr/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2400">
              <a:solidFill>
                <a:srgbClr val="131E29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34840278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. Title slide (Firth Court)" preserve="1" userDrawn="1">
  <p:cSld name="1_2. Title slide (Firth Court)">
    <p:bg>
      <p:bgPr>
        <a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3" descr="The University of Sheffield logo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0000" y="165275"/>
            <a:ext cx="2084951" cy="6324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7C50476-2DAE-54A9-987A-6F6C686574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5100" y="1203402"/>
            <a:ext cx="5455115" cy="1762822"/>
          </a:xfrm>
        </p:spPr>
        <p:txBody>
          <a:bodyPr>
            <a:noAutofit/>
          </a:bodyPr>
          <a:lstStyle>
            <a:lvl1pPr>
              <a:defRPr sz="5000" b="1" i="0">
                <a:solidFill>
                  <a:schemeClr val="tx2"/>
                </a:solidFill>
                <a:latin typeface="Source Sans Pro Black" panose="020B0503030403020204" pitchFamily="34" charset="0"/>
              </a:defRPr>
            </a:lvl1pPr>
          </a:lstStyle>
          <a:p>
            <a:r>
              <a:rPr lang="en-GB" dirty="0"/>
              <a:t>Add title here</a:t>
            </a:r>
            <a:endParaRPr lang="en-US" dirty="0"/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A4779CA3-4592-A9C8-A096-0A1F7E913AF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65100" y="3110962"/>
            <a:ext cx="4692650" cy="889538"/>
          </a:xfrm>
        </p:spPr>
        <p:txBody>
          <a:bodyPr/>
          <a:lstStyle>
            <a:lvl1pPr marL="76200" indent="0">
              <a:buNone/>
              <a:defRPr sz="2000">
                <a:solidFill>
                  <a:schemeClr val="tx2"/>
                </a:solidFill>
                <a:latin typeface="Source Sans Pro SemiBold" panose="020B0603030403020204" pitchFamily="34" charset="0"/>
              </a:defRPr>
            </a:lvl1pPr>
          </a:lstStyle>
          <a:p>
            <a:pPr lvl="0"/>
            <a:r>
              <a:rPr lang="en-US" dirty="0"/>
              <a:t>Add subtitle here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83969EB-C48F-B1FE-69B1-94FB6B475E7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58900" y="4464050"/>
            <a:ext cx="1751925" cy="592138"/>
          </a:xfrm>
        </p:spPr>
        <p:txBody>
          <a:bodyPr>
            <a:normAutofit/>
          </a:bodyPr>
          <a:lstStyle>
            <a:lvl1pPr marL="76200" indent="0">
              <a:buNone/>
              <a:defRPr sz="2000">
                <a:solidFill>
                  <a:schemeClr val="tx1"/>
                </a:solidFill>
              </a:defRPr>
            </a:lvl1pPr>
            <a:lvl2pPr marL="533400" indent="0">
              <a:buNone/>
              <a:defRPr sz="2000">
                <a:solidFill>
                  <a:schemeClr val="tx1"/>
                </a:solidFill>
              </a:defRPr>
            </a:lvl2pPr>
            <a:lvl3pPr marL="990600" indent="0">
              <a:buNone/>
              <a:defRPr/>
            </a:lvl3pPr>
            <a:lvl4pPr marL="1447800" indent="0">
              <a:buNone/>
              <a:defRPr/>
            </a:lvl4pPr>
            <a:lvl5pPr marL="1905000" indent="0">
              <a:buNone/>
              <a:defRPr/>
            </a:lvl5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4A71FB3B-2B45-DBB5-A006-62C97FC32D1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32150" y="4470400"/>
            <a:ext cx="1511300" cy="592138"/>
          </a:xfrm>
        </p:spPr>
        <p:txBody>
          <a:bodyPr>
            <a:normAutofit/>
          </a:bodyPr>
          <a:lstStyle>
            <a:lvl1pPr marL="76200" indent="0">
              <a:buNone/>
              <a:defRPr sz="2000">
                <a:solidFill>
                  <a:schemeClr val="tx1"/>
                </a:solidFill>
              </a:defRPr>
            </a:lvl1pPr>
            <a:lvl2pPr marL="533400" indent="0">
              <a:buNone/>
              <a:defRPr sz="2000">
                <a:solidFill>
                  <a:schemeClr val="tx1"/>
                </a:solidFill>
              </a:defRPr>
            </a:lvl2pPr>
            <a:lvl3pPr marL="990600" indent="0">
              <a:buNone/>
              <a:defRPr/>
            </a:lvl3pPr>
            <a:lvl4pPr marL="1447800" indent="0">
              <a:buNone/>
              <a:defRPr/>
            </a:lvl4pPr>
            <a:lvl5pPr marL="1905000" indent="0">
              <a:buNone/>
              <a:defRPr/>
            </a:lvl5pPr>
          </a:lstStyle>
          <a:p>
            <a:pPr lvl="0"/>
            <a:r>
              <a:rPr lang="en-US" dirty="0"/>
              <a:t>Add date</a:t>
            </a:r>
          </a:p>
        </p:txBody>
      </p:sp>
      <p:pic>
        <p:nvPicPr>
          <p:cNvPr id="20" name="Google Shape;20;p3" descr="A world top 100 University logo"/>
          <p:cNvPicPr preferRelativeResize="0"/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925" y="4350400"/>
            <a:ext cx="1190500" cy="7548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328641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1">
          <p15:clr>
            <a:srgbClr val="FA7B17"/>
          </p15:clr>
        </p15:guide>
        <p15:guide id="2" orient="horz" pos="1744">
          <p15:clr>
            <a:srgbClr val="FA7B17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. Title and two columns" preserve="1" userDrawn="1">
  <p:cSld name="1_20. Title and two columns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88;p12">
            <a:extLst>
              <a:ext uri="{FF2B5EF4-FFF2-40B4-BE49-F238E27FC236}">
                <a16:creationId xmlns:a16="http://schemas.microsoft.com/office/drawing/2014/main" id="{9DEB9D7A-CADD-B067-7660-0D2685B76C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-18450" y="0"/>
            <a:ext cx="9180900" cy="723300"/>
          </a:xfrm>
          <a:prstGeom prst="rect">
            <a:avLst/>
          </a:prstGeom>
          <a:solidFill>
            <a:srgbClr val="440099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500" b="1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82A5AE-10B1-383B-3C4D-40FC7DCA9F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8200" y="75300"/>
            <a:ext cx="8196650" cy="572700"/>
          </a:xfrm>
        </p:spPr>
        <p:txBody>
          <a:bodyPr anchor="ctr">
            <a:noAutofit/>
          </a:bodyPr>
          <a:lstStyle>
            <a:lvl1pPr>
              <a:defRPr sz="3500" b="1" i="0">
                <a:latin typeface="Source Sans Pro Black" panose="020B0503030403020204" pitchFamily="34" charset="0"/>
              </a:defRPr>
            </a:lvl1pPr>
          </a:lstStyle>
          <a:p>
            <a:r>
              <a:rPr lang="en-GB" dirty="0"/>
              <a:t>Add title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D52B2F-784E-617F-BD39-92009EB7029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99000" y="1000125"/>
            <a:ext cx="3999950" cy="3540125"/>
          </a:xfrm>
        </p:spPr>
        <p:txBody>
          <a:bodyPr/>
          <a:lstStyle>
            <a:lvl1pPr marL="76200" indent="0">
              <a:buNone/>
              <a:defRPr/>
            </a:lvl1pPr>
          </a:lstStyle>
          <a:p>
            <a:pPr lvl="0"/>
            <a:r>
              <a:rPr lang="en-US" dirty="0"/>
              <a:t>Add text</a:t>
            </a:r>
            <a:endParaRPr lang="en-GB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FA766E2F-9C15-729D-9882-5E9E4915C8F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26550" y="1000125"/>
            <a:ext cx="3999950" cy="3540125"/>
          </a:xfrm>
        </p:spPr>
        <p:txBody>
          <a:bodyPr/>
          <a:lstStyle>
            <a:lvl1pPr marL="76200" indent="0">
              <a:buNone/>
              <a:defRPr/>
            </a:lvl1pPr>
          </a:lstStyle>
          <a:p>
            <a:pPr lvl="0"/>
            <a:r>
              <a:rPr lang="en-US" dirty="0"/>
              <a:t>Add text</a:t>
            </a:r>
            <a:endParaRPr lang="en-GB" dirty="0"/>
          </a:p>
        </p:txBody>
      </p:sp>
      <p:cxnSp>
        <p:nvCxnSpPr>
          <p:cNvPr id="170" name="Google Shape;170;p2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1425975" y="5029200"/>
            <a:ext cx="71259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71" name="Google Shape;171;p23" descr="The University of Sheffield logo"/>
          <p:cNvPicPr preferRelativeResize="0"/>
          <p:nvPr userDrawn="1"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200" y="4700500"/>
            <a:ext cx="1174691" cy="356325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3"/>
          <p:cNvSpPr txBox="1">
            <a:spLocks noGrp="1"/>
          </p:cNvSpPr>
          <p:nvPr>
            <p:ph type="sldNum" idx="12"/>
          </p:nvPr>
        </p:nvSpPr>
        <p:spPr>
          <a:xfrm>
            <a:off x="8551876" y="4791600"/>
            <a:ext cx="4692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lt2"/>
                </a:solidFill>
              </a:defRPr>
            </a:lvl1pPr>
            <a:lvl2pPr lvl="1" rtl="0">
              <a:buNone/>
              <a:defRPr>
                <a:solidFill>
                  <a:schemeClr val="lt2"/>
                </a:solidFill>
              </a:defRPr>
            </a:lvl2pPr>
            <a:lvl3pPr lvl="2" rtl="0">
              <a:buNone/>
              <a:defRPr>
                <a:solidFill>
                  <a:schemeClr val="lt2"/>
                </a:solidFill>
              </a:defRPr>
            </a:lvl3pPr>
            <a:lvl4pPr lvl="3" rtl="0">
              <a:buNone/>
              <a:defRPr>
                <a:solidFill>
                  <a:schemeClr val="lt2"/>
                </a:solidFill>
              </a:defRPr>
            </a:lvl4pPr>
            <a:lvl5pPr lvl="4" rtl="0">
              <a:buNone/>
              <a:defRPr>
                <a:solidFill>
                  <a:schemeClr val="lt2"/>
                </a:solidFill>
              </a:defRPr>
            </a:lvl5pPr>
            <a:lvl6pPr lvl="5" rtl="0">
              <a:buNone/>
              <a:defRPr>
                <a:solidFill>
                  <a:schemeClr val="lt2"/>
                </a:solidFill>
              </a:defRPr>
            </a:lvl6pPr>
            <a:lvl7pPr lvl="6" rtl="0">
              <a:buNone/>
              <a:defRPr>
                <a:solidFill>
                  <a:schemeClr val="lt2"/>
                </a:solidFill>
              </a:defRPr>
            </a:lvl7pPr>
            <a:lvl8pPr lvl="7" rtl="0">
              <a:buNone/>
              <a:defRPr>
                <a:solidFill>
                  <a:schemeClr val="lt2"/>
                </a:solidFill>
              </a:defRPr>
            </a:lvl8pPr>
            <a:lvl9pPr lvl="8" rtl="0">
              <a:buNone/>
              <a:defRPr>
                <a:solidFill>
                  <a:schemeClr val="l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2529782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. Title and three columns" preserve="1" userDrawn="1">
  <p:cSld name="1_21. Title and three columns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-18450" y="0"/>
            <a:ext cx="9180900" cy="723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5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8D1F4AB-1E2A-9F8B-9FC4-67EBD7917E6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8200" y="75300"/>
            <a:ext cx="8196650" cy="572700"/>
          </a:xfrm>
        </p:spPr>
        <p:txBody>
          <a:bodyPr anchor="ctr">
            <a:noAutofit/>
          </a:bodyPr>
          <a:lstStyle>
            <a:lvl1pPr>
              <a:defRPr sz="3500" b="1" i="0">
                <a:latin typeface="Source Sans Pro Black" panose="020B0503030403020204" pitchFamily="34" charset="0"/>
              </a:defRPr>
            </a:lvl1pPr>
          </a:lstStyle>
          <a:p>
            <a:r>
              <a:rPr lang="en-GB" dirty="0"/>
              <a:t>Add title</a:t>
            </a:r>
            <a:endParaRPr lang="en-US" dirty="0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F215C12D-3A55-D9E5-E6E8-22C4F01C5F5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9800" y="1020224"/>
            <a:ext cx="2441100" cy="3540600"/>
          </a:xfrm>
        </p:spPr>
        <p:txBody>
          <a:bodyPr/>
          <a:lstStyle>
            <a:lvl1pPr marL="76200" indent="0">
              <a:buNone/>
              <a:defRPr/>
            </a:lvl1pPr>
          </a:lstStyle>
          <a:p>
            <a:pPr lvl="0"/>
            <a:r>
              <a:rPr lang="en-US" dirty="0"/>
              <a:t>Add text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CBBD02-3F6C-48DD-9185-9655FDD73F6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47000" y="1020224"/>
            <a:ext cx="2441100" cy="3540600"/>
          </a:xfrm>
        </p:spPr>
        <p:txBody>
          <a:bodyPr/>
          <a:lstStyle>
            <a:lvl1pPr marL="76200" indent="0">
              <a:buNone/>
              <a:defRPr/>
            </a:lvl1pPr>
          </a:lstStyle>
          <a:p>
            <a:pPr lvl="0"/>
            <a:r>
              <a:rPr lang="en-US" dirty="0"/>
              <a:t>Add text</a:t>
            </a:r>
            <a:endParaRPr lang="en-GB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6E3238B3-AE07-5397-CD24-9BA57200C40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37850" y="1020224"/>
            <a:ext cx="2441100" cy="3540600"/>
          </a:xfrm>
        </p:spPr>
        <p:txBody>
          <a:bodyPr/>
          <a:lstStyle>
            <a:lvl1pPr marL="76200" indent="0">
              <a:buNone/>
              <a:defRPr/>
            </a:lvl1pPr>
          </a:lstStyle>
          <a:p>
            <a:pPr lvl="0"/>
            <a:r>
              <a:rPr lang="en-US" dirty="0"/>
              <a:t>Add text</a:t>
            </a:r>
            <a:endParaRPr lang="en-GB" dirty="0"/>
          </a:p>
        </p:txBody>
      </p:sp>
      <p:pic>
        <p:nvPicPr>
          <p:cNvPr id="181" name="Google Shape;181;p24"/>
          <p:cNvPicPr preferRelativeResize="0"/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200" y="4700500"/>
            <a:ext cx="1174691" cy="3563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2" name="Google Shape;182;p2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1425975" y="5029200"/>
            <a:ext cx="71259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83" name="Google Shape;183;p24" descr="The University of Sheffield logo"/>
          <p:cNvPicPr preferRelativeResize="0"/>
          <p:nvPr userDrawn="1"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200" y="4700500"/>
            <a:ext cx="1174691" cy="356325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4"/>
          <p:cNvSpPr txBox="1">
            <a:spLocks noGrp="1"/>
          </p:cNvSpPr>
          <p:nvPr>
            <p:ph type="sldNum" idx="12"/>
          </p:nvPr>
        </p:nvSpPr>
        <p:spPr>
          <a:xfrm>
            <a:off x="8551876" y="4791600"/>
            <a:ext cx="4692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lt2"/>
                </a:solidFill>
              </a:defRPr>
            </a:lvl1pPr>
            <a:lvl2pPr lvl="1" rtl="0">
              <a:buNone/>
              <a:defRPr>
                <a:solidFill>
                  <a:schemeClr val="lt2"/>
                </a:solidFill>
              </a:defRPr>
            </a:lvl2pPr>
            <a:lvl3pPr lvl="2" rtl="0">
              <a:buNone/>
              <a:defRPr>
                <a:solidFill>
                  <a:schemeClr val="lt2"/>
                </a:solidFill>
              </a:defRPr>
            </a:lvl3pPr>
            <a:lvl4pPr lvl="3" rtl="0">
              <a:buNone/>
              <a:defRPr>
                <a:solidFill>
                  <a:schemeClr val="lt2"/>
                </a:solidFill>
              </a:defRPr>
            </a:lvl4pPr>
            <a:lvl5pPr lvl="4" rtl="0">
              <a:buNone/>
              <a:defRPr>
                <a:solidFill>
                  <a:schemeClr val="lt2"/>
                </a:solidFill>
              </a:defRPr>
            </a:lvl5pPr>
            <a:lvl6pPr lvl="5" rtl="0">
              <a:buNone/>
              <a:defRPr>
                <a:solidFill>
                  <a:schemeClr val="lt2"/>
                </a:solidFill>
              </a:defRPr>
            </a:lvl6pPr>
            <a:lvl7pPr lvl="6" rtl="0">
              <a:buNone/>
              <a:defRPr>
                <a:solidFill>
                  <a:schemeClr val="lt2"/>
                </a:solidFill>
              </a:defRPr>
            </a:lvl7pPr>
            <a:lvl8pPr lvl="7" rtl="0">
              <a:buNone/>
              <a:defRPr>
                <a:solidFill>
                  <a:schemeClr val="lt2"/>
                </a:solidFill>
              </a:defRPr>
            </a:lvl8pPr>
            <a:lvl9pPr lvl="8" rtl="0">
              <a:buNone/>
              <a:defRPr>
                <a:solidFill>
                  <a:schemeClr val="l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1696771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. Blank" preserve="1">
  <p:cSld name="1_22. Blank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6"/>
          <p:cNvSpPr txBox="1">
            <a:spLocks noGrp="1"/>
          </p:cNvSpPr>
          <p:nvPr>
            <p:ph type="sldNum" idx="12"/>
          </p:nvPr>
        </p:nvSpPr>
        <p:spPr>
          <a:xfrm>
            <a:off x="8551876" y="4791600"/>
            <a:ext cx="4692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lt2"/>
                </a:solidFill>
              </a:defRPr>
            </a:lvl1pPr>
            <a:lvl2pPr lvl="1" rtl="0">
              <a:buNone/>
              <a:defRPr>
                <a:solidFill>
                  <a:schemeClr val="lt2"/>
                </a:solidFill>
              </a:defRPr>
            </a:lvl2pPr>
            <a:lvl3pPr lvl="2" rtl="0">
              <a:buNone/>
              <a:defRPr>
                <a:solidFill>
                  <a:schemeClr val="lt2"/>
                </a:solidFill>
              </a:defRPr>
            </a:lvl3pPr>
            <a:lvl4pPr lvl="3" rtl="0">
              <a:buNone/>
              <a:defRPr>
                <a:solidFill>
                  <a:schemeClr val="lt2"/>
                </a:solidFill>
              </a:defRPr>
            </a:lvl4pPr>
            <a:lvl5pPr lvl="4" rtl="0">
              <a:buNone/>
              <a:defRPr>
                <a:solidFill>
                  <a:schemeClr val="lt2"/>
                </a:solidFill>
              </a:defRPr>
            </a:lvl5pPr>
            <a:lvl6pPr lvl="5" rtl="0">
              <a:buNone/>
              <a:defRPr>
                <a:solidFill>
                  <a:schemeClr val="lt2"/>
                </a:solidFill>
              </a:defRPr>
            </a:lvl6pPr>
            <a:lvl7pPr lvl="6" rtl="0">
              <a:buNone/>
              <a:defRPr>
                <a:solidFill>
                  <a:schemeClr val="lt2"/>
                </a:solidFill>
              </a:defRPr>
            </a:lvl7pPr>
            <a:lvl8pPr lvl="7" rtl="0">
              <a:buNone/>
              <a:defRPr>
                <a:solidFill>
                  <a:schemeClr val="lt2"/>
                </a:solidFill>
              </a:defRPr>
            </a:lvl8pPr>
            <a:lvl9pPr lvl="8" rtl="0">
              <a:buNone/>
              <a:defRPr>
                <a:solidFill>
                  <a:schemeClr val="l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8208548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. Final slide" preserve="1" userDrawn="1">
  <p:cSld name="1_23. Final slide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18" descr="The University of Sheffield logo"/>
          <p:cNvPicPr preferRelativeResize="0"/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200" y="4700500"/>
            <a:ext cx="1174691" cy="356325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61800" y="303925"/>
            <a:ext cx="8016900" cy="3914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1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4929" y="513475"/>
            <a:ext cx="8016900" cy="3914700"/>
          </a:xfrm>
          <a:prstGeom prst="rect">
            <a:avLst/>
          </a:prstGeom>
          <a:solidFill>
            <a:srgbClr val="E1F4F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1E40814-2910-535D-ED7C-F6D44A0151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2950" y="1108784"/>
            <a:ext cx="4664150" cy="2139349"/>
          </a:xfrm>
        </p:spPr>
        <p:txBody>
          <a:bodyPr>
            <a:noAutofit/>
          </a:bodyPr>
          <a:lstStyle>
            <a:lvl1pPr>
              <a:defRPr sz="6000" b="1" i="0">
                <a:solidFill>
                  <a:schemeClr val="tx2"/>
                </a:solidFill>
                <a:latin typeface="Source Sans Pro Black" panose="020B0503030403020204" pitchFamily="34" charset="0"/>
              </a:defRPr>
            </a:lvl1pPr>
          </a:lstStyle>
          <a:p>
            <a:r>
              <a:rPr lang="en-GB" dirty="0"/>
              <a:t>Add title</a:t>
            </a:r>
            <a:endParaRPr lang="en-US" dirty="0"/>
          </a:p>
        </p:txBody>
      </p:sp>
      <p:cxnSp>
        <p:nvCxnSpPr>
          <p:cNvPr id="133" name="Google Shape;133;p1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1425975" y="5029200"/>
            <a:ext cx="71259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01B4CE-39F1-B584-CE3F-3551ED19128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42950" y="3390900"/>
            <a:ext cx="7415213" cy="604838"/>
          </a:xfrm>
        </p:spPr>
        <p:txBody>
          <a:bodyPr/>
          <a:lstStyle>
            <a:lvl1pPr marL="76200" indent="0">
              <a:buNone/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GB" dirty="0"/>
              <a:t>Add text</a:t>
            </a:r>
          </a:p>
        </p:txBody>
      </p:sp>
      <p:sp>
        <p:nvSpPr>
          <p:cNvPr id="134" name="Google Shape;134;p18"/>
          <p:cNvSpPr txBox="1">
            <a:spLocks noGrp="1"/>
          </p:cNvSpPr>
          <p:nvPr>
            <p:ph type="sldNum" idx="12"/>
          </p:nvPr>
        </p:nvSpPr>
        <p:spPr>
          <a:xfrm>
            <a:off x="8551876" y="4791600"/>
            <a:ext cx="4692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lt2"/>
                </a:solidFill>
              </a:defRPr>
            </a:lvl1pPr>
            <a:lvl2pPr lvl="1" rtl="0">
              <a:buNone/>
              <a:defRPr>
                <a:solidFill>
                  <a:schemeClr val="lt2"/>
                </a:solidFill>
              </a:defRPr>
            </a:lvl2pPr>
            <a:lvl3pPr lvl="2" rtl="0">
              <a:buNone/>
              <a:defRPr>
                <a:solidFill>
                  <a:schemeClr val="lt2"/>
                </a:solidFill>
              </a:defRPr>
            </a:lvl3pPr>
            <a:lvl4pPr lvl="3" rtl="0">
              <a:buNone/>
              <a:defRPr>
                <a:solidFill>
                  <a:schemeClr val="lt2"/>
                </a:solidFill>
              </a:defRPr>
            </a:lvl4pPr>
            <a:lvl5pPr lvl="4" rtl="0">
              <a:buNone/>
              <a:defRPr>
                <a:solidFill>
                  <a:schemeClr val="lt2"/>
                </a:solidFill>
              </a:defRPr>
            </a:lvl5pPr>
            <a:lvl6pPr lvl="5" rtl="0">
              <a:buNone/>
              <a:defRPr>
                <a:solidFill>
                  <a:schemeClr val="lt2"/>
                </a:solidFill>
              </a:defRPr>
            </a:lvl6pPr>
            <a:lvl7pPr lvl="6" rtl="0">
              <a:buNone/>
              <a:defRPr>
                <a:solidFill>
                  <a:schemeClr val="lt2"/>
                </a:solidFill>
              </a:defRPr>
            </a:lvl7pPr>
            <a:lvl8pPr lvl="7" rtl="0">
              <a:buNone/>
              <a:defRPr>
                <a:solidFill>
                  <a:schemeClr val="lt2"/>
                </a:solidFill>
              </a:defRPr>
            </a:lvl8pPr>
            <a:lvl9pPr lvl="8" rtl="0">
              <a:buNone/>
              <a:defRPr>
                <a:solidFill>
                  <a:schemeClr val="l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769707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. Title slide (The Arts Tower)" preserve="1" userDrawn="1">
  <p:cSld name="1_3. Title slide (The Arts Tower)">
    <p:bg>
      <p:bgPr>
        <a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oogle Shape;36;p5" descr="The University of Sheffield logo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0000" y="165275"/>
            <a:ext cx="2084951" cy="6324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0256F7-35C1-996A-C17F-427B8356BC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5101" y="1203402"/>
            <a:ext cx="5819388" cy="1762822"/>
          </a:xfrm>
        </p:spPr>
        <p:txBody>
          <a:bodyPr>
            <a:noAutofit/>
          </a:bodyPr>
          <a:lstStyle>
            <a:lvl1pPr>
              <a:defRPr sz="5000" b="1" i="0">
                <a:solidFill>
                  <a:schemeClr val="tx2"/>
                </a:solidFill>
                <a:latin typeface="Source Sans Pro Black" panose="020B0503030403020204" pitchFamily="34" charset="0"/>
              </a:defRPr>
            </a:lvl1pPr>
          </a:lstStyle>
          <a:p>
            <a:r>
              <a:rPr lang="en-GB" dirty="0"/>
              <a:t>Add title here</a:t>
            </a:r>
            <a:endParaRPr lang="en-US" dirty="0"/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A87354AE-A82D-F2B0-4915-FDFB4FB25BC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65100" y="3110962"/>
            <a:ext cx="4692650" cy="889538"/>
          </a:xfrm>
        </p:spPr>
        <p:txBody>
          <a:bodyPr/>
          <a:lstStyle>
            <a:lvl1pPr marL="76200" indent="0">
              <a:buNone/>
              <a:defRPr sz="2000">
                <a:solidFill>
                  <a:schemeClr val="tx2"/>
                </a:solidFill>
                <a:latin typeface="Source Sans Pro SemiBold" panose="020B0603030403020204" pitchFamily="34" charset="0"/>
              </a:defRPr>
            </a:lvl1pPr>
          </a:lstStyle>
          <a:p>
            <a:pPr lvl="0"/>
            <a:r>
              <a:rPr lang="en-US" dirty="0"/>
              <a:t>Add subtitle here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0C7C7F35-2CE7-DF54-3FA8-DB049B4BA36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58900" y="4464050"/>
            <a:ext cx="1751925" cy="592138"/>
          </a:xfrm>
        </p:spPr>
        <p:txBody>
          <a:bodyPr>
            <a:normAutofit/>
          </a:bodyPr>
          <a:lstStyle>
            <a:lvl1pPr marL="76200" indent="0">
              <a:buNone/>
              <a:defRPr sz="2000">
                <a:solidFill>
                  <a:schemeClr val="tx1"/>
                </a:solidFill>
              </a:defRPr>
            </a:lvl1pPr>
            <a:lvl2pPr marL="533400" indent="0">
              <a:buNone/>
              <a:defRPr sz="2000">
                <a:solidFill>
                  <a:schemeClr val="tx1"/>
                </a:solidFill>
              </a:defRPr>
            </a:lvl2pPr>
            <a:lvl3pPr marL="990600" indent="0">
              <a:buNone/>
              <a:defRPr/>
            </a:lvl3pPr>
            <a:lvl4pPr marL="1447800" indent="0">
              <a:buNone/>
              <a:defRPr/>
            </a:lvl4pPr>
            <a:lvl5pPr marL="1905000" indent="0">
              <a:buNone/>
              <a:defRPr/>
            </a:lvl5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67706E11-160A-E52A-B62F-A3CD5AD5C84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32150" y="4470400"/>
            <a:ext cx="2171700" cy="592138"/>
          </a:xfrm>
        </p:spPr>
        <p:txBody>
          <a:bodyPr>
            <a:normAutofit/>
          </a:bodyPr>
          <a:lstStyle>
            <a:lvl1pPr marL="76200" indent="0">
              <a:buNone/>
              <a:defRPr sz="2000">
                <a:solidFill>
                  <a:schemeClr val="tx1"/>
                </a:solidFill>
              </a:defRPr>
            </a:lvl1pPr>
            <a:lvl2pPr marL="533400" indent="0">
              <a:buNone/>
              <a:defRPr sz="2000">
                <a:solidFill>
                  <a:schemeClr val="tx1"/>
                </a:solidFill>
              </a:defRPr>
            </a:lvl2pPr>
            <a:lvl3pPr marL="990600" indent="0">
              <a:buNone/>
              <a:defRPr/>
            </a:lvl3pPr>
            <a:lvl4pPr marL="1447800" indent="0">
              <a:buNone/>
              <a:defRPr/>
            </a:lvl4pPr>
            <a:lvl5pPr marL="1905000" indent="0">
              <a:buNone/>
              <a:defRPr/>
            </a:lvl5pPr>
          </a:lstStyle>
          <a:p>
            <a:pPr lvl="0"/>
            <a:r>
              <a:rPr lang="en-US" dirty="0"/>
              <a:t>Add date</a:t>
            </a:r>
          </a:p>
        </p:txBody>
      </p:sp>
      <p:pic>
        <p:nvPicPr>
          <p:cNvPr id="35" name="Google Shape;35;p5" descr="A world top 100 University logo"/>
          <p:cNvPicPr preferRelativeResize="0"/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925" y="4350400"/>
            <a:ext cx="1190500" cy="7548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546476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. Overview/Introduction slide" preserve="1" userDrawn="1">
  <p:cSld name="1_4. Overview/Introduction slide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/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136" y="61300"/>
            <a:ext cx="8926090" cy="502090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0C2008B-E28E-A0A1-4F85-E72D2E7E1F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38800" y="112600"/>
            <a:ext cx="3062287" cy="572700"/>
          </a:xfrm>
        </p:spPr>
        <p:txBody>
          <a:bodyPr>
            <a:noAutofit/>
          </a:bodyPr>
          <a:lstStyle>
            <a:lvl1pPr>
              <a:defRPr sz="3300" b="1" i="0">
                <a:solidFill>
                  <a:schemeClr val="tx2"/>
                </a:solidFill>
                <a:latin typeface="Source Sans Pro Black" panose="020B0503030403020204" pitchFamily="34" charset="0"/>
              </a:defRPr>
            </a:lvl1pPr>
          </a:lstStyle>
          <a:p>
            <a:r>
              <a:rPr lang="en-GB" dirty="0"/>
              <a:t>Add title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DABD3D8-3E8F-5D97-92FF-460B44F1A22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38800" y="736600"/>
            <a:ext cx="3062288" cy="3537001"/>
          </a:xfrm>
        </p:spPr>
        <p:txBody>
          <a:bodyPr>
            <a:normAutofit/>
          </a:bodyPr>
          <a:lstStyle>
            <a:lvl1pPr>
              <a:buSzPct val="80000"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Add text</a:t>
            </a:r>
            <a:endParaRPr lang="en-GB" dirty="0"/>
          </a:p>
        </p:txBody>
      </p:sp>
      <p:pic>
        <p:nvPicPr>
          <p:cNvPr id="41" name="Google Shape;41;p6" descr="The University of Sheffield logo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0275" y="4445025"/>
            <a:ext cx="1367224" cy="431125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6"/>
          <p:cNvSpPr txBox="1">
            <a:spLocks noGrp="1"/>
          </p:cNvSpPr>
          <p:nvPr>
            <p:ph type="sldNum" idx="12"/>
          </p:nvPr>
        </p:nvSpPr>
        <p:spPr>
          <a:xfrm>
            <a:off x="8551876" y="4791600"/>
            <a:ext cx="4692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lt2"/>
                </a:solidFill>
              </a:defRPr>
            </a:lvl1pPr>
            <a:lvl2pPr lvl="1" rtl="0">
              <a:buNone/>
              <a:defRPr>
                <a:solidFill>
                  <a:schemeClr val="lt2"/>
                </a:solidFill>
              </a:defRPr>
            </a:lvl2pPr>
            <a:lvl3pPr lvl="2" rtl="0">
              <a:buNone/>
              <a:defRPr>
                <a:solidFill>
                  <a:schemeClr val="lt2"/>
                </a:solidFill>
              </a:defRPr>
            </a:lvl3pPr>
            <a:lvl4pPr lvl="3" rtl="0">
              <a:buNone/>
              <a:defRPr>
                <a:solidFill>
                  <a:schemeClr val="lt2"/>
                </a:solidFill>
              </a:defRPr>
            </a:lvl4pPr>
            <a:lvl5pPr lvl="4" rtl="0">
              <a:buNone/>
              <a:defRPr>
                <a:solidFill>
                  <a:schemeClr val="lt2"/>
                </a:solidFill>
              </a:defRPr>
            </a:lvl5pPr>
            <a:lvl6pPr lvl="5" rtl="0">
              <a:buNone/>
              <a:defRPr>
                <a:solidFill>
                  <a:schemeClr val="lt2"/>
                </a:solidFill>
              </a:defRPr>
            </a:lvl6pPr>
            <a:lvl7pPr lvl="6" rtl="0">
              <a:buNone/>
              <a:defRPr>
                <a:solidFill>
                  <a:schemeClr val="lt2"/>
                </a:solidFill>
              </a:defRPr>
            </a:lvl7pPr>
            <a:lvl8pPr lvl="7" rtl="0">
              <a:buNone/>
              <a:defRPr>
                <a:solidFill>
                  <a:schemeClr val="lt2"/>
                </a:solidFill>
              </a:defRPr>
            </a:lvl8pPr>
            <a:lvl9pPr lvl="8" rtl="0">
              <a:buNone/>
              <a:defRPr>
                <a:solidFill>
                  <a:schemeClr val="l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768071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 Section header (light)" preserve="1" userDrawn="1">
  <p:cSld name="1_5. Section header (light)">
    <p:bg>
      <p:bgPr>
        <a:solidFill>
          <a:srgbClr val="A1DED2"/>
        </a:solid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8200" y="3981025"/>
            <a:ext cx="8686800" cy="723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5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6" name="Google Shape;46;p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992450" y="119224"/>
            <a:ext cx="3735300" cy="4748400"/>
          </a:xfrm>
          <a:prstGeom prst="rect">
            <a:avLst/>
          </a:prstGeom>
          <a:solidFill>
            <a:srgbClr val="E1F4F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06DC372-114F-9F0D-C4D0-77B6F5B490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8200" y="424575"/>
            <a:ext cx="4808250" cy="3251099"/>
          </a:xfrm>
        </p:spPr>
        <p:txBody>
          <a:bodyPr>
            <a:noAutofit/>
          </a:bodyPr>
          <a:lstStyle>
            <a:lvl1pPr>
              <a:defRPr sz="6500" b="1" i="0">
                <a:solidFill>
                  <a:schemeClr val="tx2"/>
                </a:solidFill>
                <a:latin typeface="Source Sans Pro Black" panose="020B0503030403020204" pitchFamily="34" charset="0"/>
              </a:defRPr>
            </a:lvl1pPr>
          </a:lstStyle>
          <a:p>
            <a:r>
              <a:rPr lang="en-GB" dirty="0"/>
              <a:t>Add title here</a:t>
            </a:r>
            <a:endParaRPr lang="en-US" dirty="0"/>
          </a:p>
        </p:txBody>
      </p:sp>
      <p:sp>
        <p:nvSpPr>
          <p:cNvPr id="47" name="Google Shape;47;p7"/>
          <p:cNvSpPr>
            <a:spLocks noGrp="1"/>
          </p:cNvSpPr>
          <p:nvPr>
            <p:ph type="pic" idx="2" hasCustomPrompt="1"/>
          </p:nvPr>
        </p:nvSpPr>
        <p:spPr>
          <a:xfrm>
            <a:off x="5139075" y="265900"/>
            <a:ext cx="3735300" cy="47484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r>
              <a:rPr lang="en-US" dirty="0"/>
              <a:t>Add picture</a:t>
            </a:r>
          </a:p>
        </p:txBody>
      </p:sp>
      <p:pic>
        <p:nvPicPr>
          <p:cNvPr id="48" name="Google Shape;48;p7" descr="The University of Sheffield logo"/>
          <p:cNvPicPr preferRelativeResize="0"/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9950" y="4124414"/>
            <a:ext cx="1382351" cy="436525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8551876" y="4791600"/>
            <a:ext cx="4692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lt2"/>
                </a:solidFill>
              </a:defRPr>
            </a:lvl1pPr>
            <a:lvl2pPr lvl="1" rtl="0">
              <a:buNone/>
              <a:defRPr>
                <a:solidFill>
                  <a:schemeClr val="lt2"/>
                </a:solidFill>
              </a:defRPr>
            </a:lvl2pPr>
            <a:lvl3pPr lvl="2" rtl="0">
              <a:buNone/>
              <a:defRPr>
                <a:solidFill>
                  <a:schemeClr val="lt2"/>
                </a:solidFill>
              </a:defRPr>
            </a:lvl3pPr>
            <a:lvl4pPr lvl="3" rtl="0">
              <a:buNone/>
              <a:defRPr>
                <a:solidFill>
                  <a:schemeClr val="lt2"/>
                </a:solidFill>
              </a:defRPr>
            </a:lvl4pPr>
            <a:lvl5pPr lvl="4" rtl="0">
              <a:buNone/>
              <a:defRPr>
                <a:solidFill>
                  <a:schemeClr val="lt2"/>
                </a:solidFill>
              </a:defRPr>
            </a:lvl5pPr>
            <a:lvl6pPr lvl="5" rtl="0">
              <a:buNone/>
              <a:defRPr>
                <a:solidFill>
                  <a:schemeClr val="lt2"/>
                </a:solidFill>
              </a:defRPr>
            </a:lvl6pPr>
            <a:lvl7pPr lvl="6" rtl="0">
              <a:buNone/>
              <a:defRPr>
                <a:solidFill>
                  <a:schemeClr val="lt2"/>
                </a:solidFill>
              </a:defRPr>
            </a:lvl7pPr>
            <a:lvl8pPr lvl="7" rtl="0">
              <a:buNone/>
              <a:defRPr>
                <a:solidFill>
                  <a:schemeClr val="lt2"/>
                </a:solidFill>
              </a:defRPr>
            </a:lvl8pPr>
            <a:lvl9pPr lvl="8" rtl="0">
              <a:buNone/>
              <a:defRPr>
                <a:solidFill>
                  <a:schemeClr val="l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74840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. Section header horizontal (light)" preserve="1" userDrawn="1">
  <p:cSld name="1_8. Section header horizontal (light)">
    <p:bg>
      <p:bgPr>
        <a:solidFill>
          <a:srgbClr val="A1DED2"/>
        </a:solid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667211" y="761207"/>
            <a:ext cx="5105100" cy="3423900"/>
          </a:xfrm>
          <a:prstGeom prst="rect">
            <a:avLst/>
          </a:prstGeom>
          <a:solidFill>
            <a:srgbClr val="E1F4F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76DD05E-1C7C-8965-2607-C3F3429858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100" y="942300"/>
            <a:ext cx="3529400" cy="3251099"/>
          </a:xfrm>
        </p:spPr>
        <p:txBody>
          <a:bodyPr>
            <a:noAutofit/>
          </a:bodyPr>
          <a:lstStyle>
            <a:lvl1pPr>
              <a:defRPr sz="6500" b="1" i="0">
                <a:solidFill>
                  <a:schemeClr val="tx2"/>
                </a:solidFill>
                <a:latin typeface="Source Sans Pro Black" panose="020B0503030403020204" pitchFamily="34" charset="0"/>
              </a:defRPr>
            </a:lvl1pPr>
          </a:lstStyle>
          <a:p>
            <a:r>
              <a:rPr lang="en-GB" dirty="0"/>
              <a:t>Add title here</a:t>
            </a:r>
            <a:endParaRPr lang="en-US" dirty="0"/>
          </a:p>
        </p:txBody>
      </p:sp>
      <p:sp>
        <p:nvSpPr>
          <p:cNvPr id="26" name="Google Shape;26;p4"/>
          <p:cNvSpPr>
            <a:spLocks noGrp="1"/>
          </p:cNvSpPr>
          <p:nvPr>
            <p:ph type="pic" idx="2" hasCustomPrompt="1"/>
          </p:nvPr>
        </p:nvSpPr>
        <p:spPr>
          <a:xfrm>
            <a:off x="3825863" y="942300"/>
            <a:ext cx="5105100" cy="34239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r>
              <a:rPr lang="en-US" dirty="0"/>
              <a:t>Add picture</a:t>
            </a:r>
          </a:p>
        </p:txBody>
      </p:sp>
      <p:sp>
        <p:nvSpPr>
          <p:cNvPr id="27" name="Google Shape;27;p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0" y="142800"/>
            <a:ext cx="1846800" cy="723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5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28" name="Google Shape;28;p4" descr="The University of Sheffield logo"/>
          <p:cNvPicPr preferRelativeResize="0"/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1750" y="286189"/>
            <a:ext cx="1382351" cy="436525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4"/>
          <p:cNvSpPr txBox="1">
            <a:spLocks noGrp="1"/>
          </p:cNvSpPr>
          <p:nvPr>
            <p:ph type="sldNum" idx="12"/>
          </p:nvPr>
        </p:nvSpPr>
        <p:spPr>
          <a:xfrm>
            <a:off x="8551876" y="4791600"/>
            <a:ext cx="4692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lt2"/>
                </a:solidFill>
              </a:defRPr>
            </a:lvl1pPr>
            <a:lvl2pPr lvl="1" rtl="0">
              <a:buNone/>
              <a:defRPr>
                <a:solidFill>
                  <a:schemeClr val="lt2"/>
                </a:solidFill>
              </a:defRPr>
            </a:lvl2pPr>
            <a:lvl3pPr lvl="2" rtl="0">
              <a:buNone/>
              <a:defRPr>
                <a:solidFill>
                  <a:schemeClr val="lt2"/>
                </a:solidFill>
              </a:defRPr>
            </a:lvl3pPr>
            <a:lvl4pPr lvl="3" rtl="0">
              <a:buNone/>
              <a:defRPr>
                <a:solidFill>
                  <a:schemeClr val="lt2"/>
                </a:solidFill>
              </a:defRPr>
            </a:lvl4pPr>
            <a:lvl5pPr lvl="4" rtl="0">
              <a:buNone/>
              <a:defRPr>
                <a:solidFill>
                  <a:schemeClr val="lt2"/>
                </a:solidFill>
              </a:defRPr>
            </a:lvl5pPr>
            <a:lvl6pPr lvl="5" rtl="0">
              <a:buNone/>
              <a:defRPr>
                <a:solidFill>
                  <a:schemeClr val="lt2"/>
                </a:solidFill>
              </a:defRPr>
            </a:lvl6pPr>
            <a:lvl7pPr lvl="6" rtl="0">
              <a:buNone/>
              <a:defRPr>
                <a:solidFill>
                  <a:schemeClr val="lt2"/>
                </a:solidFill>
              </a:defRPr>
            </a:lvl7pPr>
            <a:lvl8pPr lvl="7" rtl="0">
              <a:buNone/>
              <a:defRPr>
                <a:solidFill>
                  <a:schemeClr val="lt2"/>
                </a:solidFill>
              </a:defRPr>
            </a:lvl8pPr>
            <a:lvl9pPr lvl="8" rtl="0">
              <a:buNone/>
              <a:defRPr>
                <a:solidFill>
                  <a:schemeClr val="l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775104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1">
          <p15:clr>
            <a:srgbClr val="FA7B17"/>
          </p15:clr>
        </p15:guide>
        <p15:guide id="2" orient="horz" pos="1744">
          <p15:clr>
            <a:srgbClr val="FA7B17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 Section header (dark)" preserve="1" userDrawn="1">
  <p:cSld name="1_6. Section header (dark)">
    <p:bg>
      <p:bgPr>
        <a:solidFill>
          <a:schemeClr val="lt2"/>
        </a:solid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8200" y="3981025"/>
            <a:ext cx="8686800" cy="723300"/>
          </a:xfrm>
          <a:prstGeom prst="rect">
            <a:avLst/>
          </a:prstGeom>
          <a:solidFill>
            <a:srgbClr val="A1DED2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5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00" name="Google Shape;100;p1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992450" y="119224"/>
            <a:ext cx="3735300" cy="4748400"/>
          </a:xfrm>
          <a:prstGeom prst="rect">
            <a:avLst/>
          </a:prstGeom>
          <a:solidFill>
            <a:srgbClr val="E1F4F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45B5458A-83EB-BC2E-44BB-3E657BA338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8200" y="424575"/>
            <a:ext cx="4808250" cy="3251099"/>
          </a:xfrm>
        </p:spPr>
        <p:txBody>
          <a:bodyPr>
            <a:noAutofit/>
          </a:bodyPr>
          <a:lstStyle>
            <a:lvl1pPr>
              <a:defRPr sz="6500" b="1" i="0">
                <a:solidFill>
                  <a:srgbClr val="E1F4F8"/>
                </a:solidFill>
                <a:latin typeface="Source Sans Pro Black" panose="020B0503030403020204" pitchFamily="34" charset="0"/>
              </a:defRPr>
            </a:lvl1pPr>
          </a:lstStyle>
          <a:p>
            <a:r>
              <a:rPr lang="en-GB" dirty="0"/>
              <a:t>Add title here</a:t>
            </a:r>
            <a:endParaRPr lang="en-US" dirty="0"/>
          </a:p>
        </p:txBody>
      </p:sp>
      <p:sp>
        <p:nvSpPr>
          <p:cNvPr id="101" name="Google Shape;101;p13"/>
          <p:cNvSpPr>
            <a:spLocks noGrp="1"/>
          </p:cNvSpPr>
          <p:nvPr>
            <p:ph type="pic" idx="2" hasCustomPrompt="1"/>
          </p:nvPr>
        </p:nvSpPr>
        <p:spPr>
          <a:xfrm>
            <a:off x="5139075" y="265900"/>
            <a:ext cx="3735300" cy="47484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r>
              <a:rPr lang="en-US" dirty="0"/>
              <a:t>Add picture</a:t>
            </a:r>
          </a:p>
        </p:txBody>
      </p:sp>
      <p:pic>
        <p:nvPicPr>
          <p:cNvPr id="102" name="Google Shape;102;p13" descr="The University of Sheffield logo"/>
          <p:cNvPicPr preferRelativeResize="0"/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1600" y="4125600"/>
            <a:ext cx="1441110" cy="435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3"/>
          <p:cNvSpPr txBox="1">
            <a:spLocks noGrp="1"/>
          </p:cNvSpPr>
          <p:nvPr>
            <p:ph type="sldNum" idx="12"/>
          </p:nvPr>
        </p:nvSpPr>
        <p:spPr>
          <a:xfrm>
            <a:off x="8551876" y="4791600"/>
            <a:ext cx="4692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891018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. Section header horizontal (dark)" preserve="1" userDrawn="1">
  <p:cSld name="1_7. Section header horizontal (dark)">
    <p:bg>
      <p:bgPr>
        <a:solidFill>
          <a:schemeClr val="lt2"/>
        </a:solidFill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0" y="144000"/>
            <a:ext cx="1845300" cy="723600"/>
          </a:xfrm>
          <a:prstGeom prst="rect">
            <a:avLst/>
          </a:prstGeom>
          <a:solidFill>
            <a:srgbClr val="A1DED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5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14" name="Google Shape;114;p15" descr="The University of Sheffield logo"/>
          <p:cNvPicPr preferRelativeResize="0"/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3400" y="288575"/>
            <a:ext cx="1441110" cy="4356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16B56F3-93F3-CC35-E0B8-D2C9B5FE5C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8463" y="1012175"/>
            <a:ext cx="3492230" cy="3354025"/>
          </a:xfrm>
        </p:spPr>
        <p:txBody>
          <a:bodyPr>
            <a:noAutofit/>
          </a:bodyPr>
          <a:lstStyle>
            <a:lvl1pPr>
              <a:defRPr sz="6500" b="1" i="0">
                <a:solidFill>
                  <a:srgbClr val="E1F4F8"/>
                </a:solidFill>
                <a:latin typeface="Source Sans Pro Black" panose="020B0503030403020204" pitchFamily="34" charset="0"/>
              </a:defRPr>
            </a:lvl1pPr>
          </a:lstStyle>
          <a:p>
            <a:r>
              <a:rPr lang="en-GB" dirty="0"/>
              <a:t>Add title here</a:t>
            </a:r>
            <a:endParaRPr lang="en-US" dirty="0"/>
          </a:p>
        </p:txBody>
      </p:sp>
      <p:sp>
        <p:nvSpPr>
          <p:cNvPr id="115" name="Google Shape;115;p1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667211" y="761207"/>
            <a:ext cx="5105100" cy="3423900"/>
          </a:xfrm>
          <a:prstGeom prst="rect">
            <a:avLst/>
          </a:prstGeom>
          <a:solidFill>
            <a:srgbClr val="E1F4F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15"/>
          <p:cNvSpPr>
            <a:spLocks noGrp="1"/>
          </p:cNvSpPr>
          <p:nvPr>
            <p:ph type="pic" idx="2" hasCustomPrompt="1"/>
          </p:nvPr>
        </p:nvSpPr>
        <p:spPr>
          <a:xfrm>
            <a:off x="3832213" y="942300"/>
            <a:ext cx="5105100" cy="34239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r>
              <a:rPr lang="en-US" dirty="0"/>
              <a:t>Add picture</a:t>
            </a:r>
          </a:p>
        </p:txBody>
      </p:sp>
      <p:sp>
        <p:nvSpPr>
          <p:cNvPr id="117" name="Google Shape;117;p15"/>
          <p:cNvSpPr txBox="1">
            <a:spLocks noGrp="1"/>
          </p:cNvSpPr>
          <p:nvPr>
            <p:ph type="sldNum" idx="12"/>
          </p:nvPr>
        </p:nvSpPr>
        <p:spPr>
          <a:xfrm>
            <a:off x="8551876" y="4791600"/>
            <a:ext cx="4692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453875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. Meet the team" preserve="1" userDrawn="1">
  <p:cSld name="1_9. Meet the team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-18450" y="0"/>
            <a:ext cx="9180900" cy="723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5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56" name="Google Shape;156;p22"/>
          <p:cNvSpPr txBox="1">
            <a:spLocks noGrp="1"/>
          </p:cNvSpPr>
          <p:nvPr>
            <p:ph type="title"/>
          </p:nvPr>
        </p:nvSpPr>
        <p:spPr>
          <a:xfrm>
            <a:off x="128200" y="0"/>
            <a:ext cx="8196300" cy="72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 b="1" i="0">
                <a:latin typeface="Source Sans Pro Black" panose="020B050303040302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GB" dirty="0"/>
              <a:t>Click to edit Master title style</a:t>
            </a:r>
            <a:endParaRPr dirty="0"/>
          </a:p>
        </p:txBody>
      </p:sp>
      <p:sp>
        <p:nvSpPr>
          <p:cNvPr id="153" name="Google Shape;153;p2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47600" y="2072238"/>
            <a:ext cx="7048800" cy="541800"/>
          </a:xfrm>
          <a:prstGeom prst="rect">
            <a:avLst/>
          </a:prstGeom>
          <a:solidFill>
            <a:srgbClr val="A1DED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54" name="Google Shape;154;p2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1425975" y="5029200"/>
            <a:ext cx="71259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7" name="Google Shape;157;p22"/>
          <p:cNvSpPr>
            <a:spLocks noGrp="1"/>
          </p:cNvSpPr>
          <p:nvPr>
            <p:ph type="pic" idx="2"/>
          </p:nvPr>
        </p:nvSpPr>
        <p:spPr>
          <a:xfrm>
            <a:off x="1247700" y="1381050"/>
            <a:ext cx="1924200" cy="1924200"/>
          </a:xfrm>
          <a:prstGeom prst="ellipse">
            <a:avLst/>
          </a:prstGeom>
          <a:noFill/>
          <a:ln>
            <a:noFill/>
          </a:ln>
        </p:spPr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3873FF-E047-E11C-6765-FBBC8EE4F68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54100" y="3453731"/>
            <a:ext cx="2314575" cy="541800"/>
          </a:xfrm>
        </p:spPr>
        <p:txBody>
          <a:bodyPr/>
          <a:lstStyle>
            <a:lvl1pPr marL="76200" indent="0" algn="ctr">
              <a:buNone/>
              <a:defRPr sz="2000" b="1" i="0">
                <a:latin typeface="Source Sans Pro SemiBold" panose="020B0503030403020204" pitchFamily="34" charset="0"/>
              </a:defRPr>
            </a:lvl1pPr>
          </a:lstStyle>
          <a:p>
            <a:pPr lvl="0"/>
            <a:r>
              <a:rPr lang="en-GB" dirty="0"/>
              <a:t>Add Name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0D644DF0-C66F-6D20-35C4-51DD98160F0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54100" y="4062487"/>
            <a:ext cx="2314575" cy="407075"/>
          </a:xfrm>
        </p:spPr>
        <p:txBody>
          <a:bodyPr>
            <a:noAutofit/>
          </a:bodyPr>
          <a:lstStyle>
            <a:lvl1pPr marL="76200" indent="0" algn="ctr">
              <a:buNone/>
              <a:defRPr sz="2000">
                <a:latin typeface="Source Sans Pro" panose="020B0503030403020204" pitchFamily="34" charset="0"/>
              </a:defRPr>
            </a:lvl1pPr>
          </a:lstStyle>
          <a:p>
            <a:pPr lvl="0"/>
            <a:r>
              <a:rPr lang="en-GB" dirty="0"/>
              <a:t>Add role</a:t>
            </a:r>
          </a:p>
        </p:txBody>
      </p:sp>
      <p:sp>
        <p:nvSpPr>
          <p:cNvPr id="160" name="Google Shape;160;p22"/>
          <p:cNvSpPr>
            <a:spLocks noGrp="1"/>
          </p:cNvSpPr>
          <p:nvPr>
            <p:ph type="pic" idx="4"/>
          </p:nvPr>
        </p:nvSpPr>
        <p:spPr>
          <a:xfrm>
            <a:off x="3609900" y="1381050"/>
            <a:ext cx="1924200" cy="1924200"/>
          </a:xfrm>
          <a:prstGeom prst="ellipse">
            <a:avLst/>
          </a:prstGeom>
          <a:noFill/>
          <a:ln>
            <a:noFill/>
          </a:ln>
        </p:spPr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D35EEC6B-E86D-71A7-BCDD-A8667B4BF08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16300" y="3453732"/>
            <a:ext cx="2314575" cy="541800"/>
          </a:xfrm>
        </p:spPr>
        <p:txBody>
          <a:bodyPr>
            <a:noAutofit/>
          </a:bodyPr>
          <a:lstStyle>
            <a:lvl1pPr marL="76200" indent="0" algn="ctr">
              <a:buNone/>
              <a:defRPr sz="2000" b="1" i="0">
                <a:latin typeface="Source Sans Pro SemiBold" panose="020B0503030403020204" pitchFamily="34" charset="0"/>
              </a:defRPr>
            </a:lvl1pPr>
          </a:lstStyle>
          <a:p>
            <a:pPr lvl="0"/>
            <a:r>
              <a:rPr lang="en-GB" dirty="0"/>
              <a:t>Add Name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EE92A95C-BFD0-5975-C6FB-C3C038E82B9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16300" y="4062488"/>
            <a:ext cx="2314575" cy="407074"/>
          </a:xfrm>
        </p:spPr>
        <p:txBody>
          <a:bodyPr>
            <a:noAutofit/>
          </a:bodyPr>
          <a:lstStyle>
            <a:lvl1pPr marL="76200" indent="0" algn="ctr">
              <a:buNone/>
              <a:defRPr sz="2000">
                <a:latin typeface="Source Sans Pro" panose="020B0503030403020204" pitchFamily="34" charset="0"/>
              </a:defRPr>
            </a:lvl1pPr>
          </a:lstStyle>
          <a:p>
            <a:pPr lvl="0"/>
            <a:r>
              <a:rPr lang="en-GB" dirty="0"/>
              <a:t>Add role</a:t>
            </a:r>
          </a:p>
        </p:txBody>
      </p:sp>
      <p:sp>
        <p:nvSpPr>
          <p:cNvPr id="163" name="Google Shape;163;p22"/>
          <p:cNvSpPr>
            <a:spLocks noGrp="1"/>
          </p:cNvSpPr>
          <p:nvPr>
            <p:ph type="pic" idx="7"/>
          </p:nvPr>
        </p:nvSpPr>
        <p:spPr>
          <a:xfrm>
            <a:off x="5972100" y="1381050"/>
            <a:ext cx="1924200" cy="1924200"/>
          </a:xfrm>
          <a:prstGeom prst="ellipse">
            <a:avLst/>
          </a:prstGeom>
          <a:noFill/>
          <a:ln>
            <a:noFill/>
          </a:ln>
        </p:spPr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6F279A5A-7C6F-0783-7967-03C33B784E2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784850" y="3453731"/>
            <a:ext cx="2314575" cy="541800"/>
          </a:xfrm>
        </p:spPr>
        <p:txBody>
          <a:bodyPr>
            <a:noAutofit/>
          </a:bodyPr>
          <a:lstStyle>
            <a:lvl1pPr marL="76200" indent="0" algn="ctr">
              <a:buNone/>
              <a:defRPr sz="2000" b="1" i="0">
                <a:latin typeface="Source Sans Pro SemiBold" panose="020B0503030403020204" pitchFamily="34" charset="0"/>
              </a:defRPr>
            </a:lvl1pPr>
          </a:lstStyle>
          <a:p>
            <a:pPr lvl="0"/>
            <a:r>
              <a:rPr lang="en-GB" dirty="0"/>
              <a:t>Add Name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C3A21074-44E0-AAE5-1E6A-1963BD30D17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784850" y="4062486"/>
            <a:ext cx="2314575" cy="407075"/>
          </a:xfrm>
        </p:spPr>
        <p:txBody>
          <a:bodyPr>
            <a:noAutofit/>
          </a:bodyPr>
          <a:lstStyle>
            <a:lvl1pPr marL="76200" indent="0" algn="ctr">
              <a:buNone/>
              <a:defRPr sz="2000">
                <a:latin typeface="Source Sans Pro" panose="020B0503030403020204" pitchFamily="34" charset="0"/>
              </a:defRPr>
            </a:lvl1pPr>
          </a:lstStyle>
          <a:p>
            <a:pPr lvl="0"/>
            <a:r>
              <a:rPr lang="en-GB" dirty="0"/>
              <a:t>Add role</a:t>
            </a:r>
          </a:p>
        </p:txBody>
      </p:sp>
      <p:sp>
        <p:nvSpPr>
          <p:cNvPr id="166" name="Google Shape;166;p22"/>
          <p:cNvSpPr txBox="1">
            <a:spLocks noGrp="1"/>
          </p:cNvSpPr>
          <p:nvPr>
            <p:ph type="sldNum" idx="12"/>
          </p:nvPr>
        </p:nvSpPr>
        <p:spPr>
          <a:xfrm>
            <a:off x="8551876" y="4791600"/>
            <a:ext cx="4692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lt2"/>
                </a:solidFill>
              </a:defRPr>
            </a:lvl1pPr>
            <a:lvl2pPr lvl="1" rtl="0">
              <a:buNone/>
              <a:defRPr>
                <a:solidFill>
                  <a:schemeClr val="lt2"/>
                </a:solidFill>
              </a:defRPr>
            </a:lvl2pPr>
            <a:lvl3pPr lvl="2" rtl="0">
              <a:buNone/>
              <a:defRPr>
                <a:solidFill>
                  <a:schemeClr val="lt2"/>
                </a:solidFill>
              </a:defRPr>
            </a:lvl3pPr>
            <a:lvl4pPr lvl="3" rtl="0">
              <a:buNone/>
              <a:defRPr>
                <a:solidFill>
                  <a:schemeClr val="lt2"/>
                </a:solidFill>
              </a:defRPr>
            </a:lvl4pPr>
            <a:lvl5pPr lvl="4" rtl="0">
              <a:buNone/>
              <a:defRPr>
                <a:solidFill>
                  <a:schemeClr val="lt2"/>
                </a:solidFill>
              </a:defRPr>
            </a:lvl5pPr>
            <a:lvl6pPr lvl="5" rtl="0">
              <a:buNone/>
              <a:defRPr>
                <a:solidFill>
                  <a:schemeClr val="lt2"/>
                </a:solidFill>
              </a:defRPr>
            </a:lvl6pPr>
            <a:lvl7pPr lvl="6" rtl="0">
              <a:buNone/>
              <a:defRPr>
                <a:solidFill>
                  <a:schemeClr val="lt2"/>
                </a:solidFill>
              </a:defRPr>
            </a:lvl7pPr>
            <a:lvl8pPr lvl="7" rtl="0">
              <a:buNone/>
              <a:defRPr>
                <a:solidFill>
                  <a:schemeClr val="lt2"/>
                </a:solidFill>
              </a:defRPr>
            </a:lvl8pPr>
            <a:lvl9pPr lvl="8" rtl="0">
              <a:buNone/>
              <a:defRPr>
                <a:solidFill>
                  <a:schemeClr val="l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55" name="Google Shape;155;p22" descr="The University of Sheffield logo"/>
          <p:cNvPicPr preferRelativeResize="0"/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200" y="4700500"/>
            <a:ext cx="1174691" cy="3563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295047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FAFDFE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ource Sans Pro"/>
              <a:buNone/>
              <a:defRPr sz="2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●"/>
              <a:defRPr sz="24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○"/>
              <a:defRPr sz="24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■"/>
              <a:defRPr sz="24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●"/>
              <a:defRPr sz="24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○"/>
              <a:defRPr sz="24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■"/>
              <a:defRPr sz="24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●"/>
              <a:defRPr sz="24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○"/>
              <a:defRPr sz="24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■"/>
              <a:defRPr sz="24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  <p:sldLayoutId id="2147483687" r:id="rId16"/>
    <p:sldLayoutId id="2147483688" r:id="rId17"/>
    <p:sldLayoutId id="2147483689" r:id="rId18"/>
    <p:sldLayoutId id="2147483690" r:id="rId19"/>
    <p:sldLayoutId id="2147483691" r:id="rId20"/>
    <p:sldLayoutId id="2147483692" r:id="rId21"/>
    <p:sldLayoutId id="2147483693" r:id="rId22"/>
    <p:sldLayoutId id="2147483694" r:id="rId2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5" Type="http://schemas.openxmlformats.org/officeDocument/2006/relationships/chart" Target="../charts/chart2.xml"/><Relationship Id="rId4" Type="http://schemas.openxmlformats.org/officeDocument/2006/relationships/image" Target="../media/image41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2.xml"/><Relationship Id="rId5" Type="http://schemas.openxmlformats.org/officeDocument/2006/relationships/chart" Target="../charts/chart4.xml"/><Relationship Id="rId4" Type="http://schemas.openxmlformats.org/officeDocument/2006/relationships/chart" Target="../charts/char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3.xml"/><Relationship Id="rId4" Type="http://schemas.openxmlformats.org/officeDocument/2006/relationships/chart" Target="../charts/char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2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jpeg"/><Relationship Id="rId7" Type="http://schemas.openxmlformats.org/officeDocument/2006/relationships/image" Target="../media/image46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45.png"/><Relationship Id="rId5" Type="http://schemas.openxmlformats.org/officeDocument/2006/relationships/image" Target="../media/image44.jpeg"/><Relationship Id="rId4" Type="http://schemas.openxmlformats.org/officeDocument/2006/relationships/image" Target="../media/image43.jpeg"/><Relationship Id="rId9" Type="http://schemas.openxmlformats.org/officeDocument/2006/relationships/image" Target="../media/image48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10" Type="http://schemas.openxmlformats.org/officeDocument/2006/relationships/image" Target="../media/image18.svg"/><Relationship Id="rId4" Type="http://schemas.openxmlformats.org/officeDocument/2006/relationships/image" Target="../media/image12.svg"/><Relationship Id="rId9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2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Relationship Id="rId9" Type="http://schemas.openxmlformats.org/officeDocument/2006/relationships/image" Target="../media/image25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9.png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31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3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9.svg"/><Relationship Id="rId4" Type="http://schemas.openxmlformats.org/officeDocument/2006/relationships/image" Target="../media/image3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1.xml"/><Relationship Id="rId4" Type="http://schemas.openxmlformats.org/officeDocument/2006/relationships/chart" Target="../charts/char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8EDD7-DF74-EF8C-E4B3-5740FC7C80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dirty="0"/>
              <a:t>Cognitive correlates of First-Person Shooter gaming: A cross-sectional study of</a:t>
            </a:r>
            <a:br>
              <a:rPr lang="en-GB" sz="3200" dirty="0"/>
            </a:br>
            <a:r>
              <a:rPr lang="en-GB" sz="3200" dirty="0"/>
              <a:t>Counter-Strike players</a:t>
            </a:r>
            <a:endParaRPr lang="en-US" sz="32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8BAA00-096B-4DA3-E946-FC29564705E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65100" y="3167109"/>
            <a:ext cx="4692650" cy="889538"/>
          </a:xfrm>
        </p:spPr>
        <p:txBody>
          <a:bodyPr>
            <a:normAutofit fontScale="92500"/>
          </a:bodyPr>
          <a:lstStyle/>
          <a:p>
            <a:r>
              <a:rPr lang="en-US" dirty="0"/>
              <a:t>Eleanor R. A. Hyde, Robert Schmidt, Daniel J. Carroll and Claudia C. von Bastian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9434806-7350-5269-9082-0B1164FE00A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dirty="0"/>
              <a:t>31/10/2024</a:t>
            </a:r>
          </a:p>
          <a:p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222ED1-B347-DB98-8F92-4FEFD4AE660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ERNC 2024</a:t>
            </a:r>
          </a:p>
        </p:txBody>
      </p:sp>
    </p:spTree>
    <p:extLst>
      <p:ext uri="{BB962C8B-B14F-4D97-AF65-F5344CB8AC3E}">
        <p14:creationId xmlns:p14="http://schemas.microsoft.com/office/powerpoint/2010/main" val="36494387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1F9A5-CA8A-4DB9-6446-97641160C8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dirty="0"/>
              <a:t>The Drift-Diffusion Model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2DE016B-CB5D-EC04-25CF-81FAAD9E5D4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pPr marL="0" lvl="0">
              <a:lnSpc>
                <a:spcPct val="100000"/>
              </a:lnSpc>
              <a:buClrTx/>
              <a:buSzTx/>
              <a:defRPr/>
            </a:pPr>
            <a:r>
              <a:rPr lang="en-GB" sz="2800" b="1" kern="1200" dirty="0">
                <a:solidFill>
                  <a:schemeClr val="tx2">
                    <a:lumMod val="50000"/>
                  </a:schemeClr>
                </a:solidFill>
                <a:latin typeface="Source Sans Pro" panose="020B0503030403020204" pitchFamily="34" charset="0"/>
                <a:cs typeface="Times New Roman" panose="02020603050405020304" pitchFamily="18" charset="0"/>
              </a:rPr>
              <a:t>1. Drift Rate (</a:t>
            </a:r>
            <a:r>
              <a:rPr lang="en-GB" sz="2800" b="1" i="1" kern="1200" dirty="0">
                <a:solidFill>
                  <a:schemeClr val="tx2">
                    <a:lumMod val="50000"/>
                  </a:schemeClr>
                </a:solidFill>
                <a:latin typeface="Source Sans Pro" panose="020B0503030403020204" pitchFamily="34" charset="0"/>
                <a:cs typeface="Times New Roman" panose="02020603050405020304" pitchFamily="18" charset="0"/>
              </a:rPr>
              <a:t>v</a:t>
            </a:r>
            <a:r>
              <a:rPr lang="en-GB" sz="2800" b="1" kern="1200" dirty="0">
                <a:solidFill>
                  <a:schemeClr val="tx2">
                    <a:lumMod val="50000"/>
                  </a:schemeClr>
                </a:solidFill>
                <a:latin typeface="Source Sans Pro" panose="020B0503030403020204" pitchFamily="34" charset="0"/>
                <a:cs typeface="Times New Roman" panose="02020603050405020304" pitchFamily="18" charset="0"/>
              </a:rPr>
              <a:t>) </a:t>
            </a:r>
            <a:r>
              <a:rPr lang="en-GB" sz="2800" kern="1200" dirty="0">
                <a:solidFill>
                  <a:schemeClr val="bg2"/>
                </a:solidFill>
                <a:latin typeface="Source Sans Pro" panose="020B0503030403020204" pitchFamily="34" charset="0"/>
                <a:cs typeface="Times New Roman" panose="02020603050405020304" pitchFamily="18" charset="0"/>
              </a:rPr>
              <a:t>information accumulation</a:t>
            </a:r>
          </a:p>
          <a:p>
            <a:pPr marL="0">
              <a:lnSpc>
                <a:spcPct val="100000"/>
              </a:lnSpc>
              <a:buClrTx/>
              <a:buSzTx/>
              <a:defRPr/>
            </a:pPr>
            <a:r>
              <a:rPr lang="en-GB" sz="2800" b="1" kern="1200" dirty="0">
                <a:solidFill>
                  <a:schemeClr val="accent4">
                    <a:lumMod val="50000"/>
                  </a:schemeClr>
                </a:solidFill>
                <a:latin typeface="Source Sans Pro" panose="020B0503030403020204" pitchFamily="34" charset="0"/>
                <a:cs typeface="Times New Roman" panose="02020603050405020304" pitchFamily="18" charset="0"/>
              </a:rPr>
              <a:t>2. Boundary Separation (</a:t>
            </a:r>
            <a:r>
              <a:rPr lang="en-GB" sz="2800" b="1" i="1" kern="1200" dirty="0">
                <a:solidFill>
                  <a:schemeClr val="accent4">
                    <a:lumMod val="50000"/>
                  </a:schemeClr>
                </a:solidFill>
                <a:latin typeface="Source Sans Pro" panose="020B0503030403020204" pitchFamily="34" charset="0"/>
                <a:cs typeface="Times New Roman" panose="02020603050405020304" pitchFamily="18" charset="0"/>
              </a:rPr>
              <a:t>a</a:t>
            </a:r>
            <a:r>
              <a:rPr lang="en-GB" sz="2800" b="1" kern="1200" dirty="0">
                <a:solidFill>
                  <a:schemeClr val="accent4">
                    <a:lumMod val="50000"/>
                  </a:schemeClr>
                </a:solidFill>
                <a:latin typeface="Source Sans Pro" panose="020B0503030403020204" pitchFamily="34" charset="0"/>
                <a:cs typeface="Times New Roman" panose="02020603050405020304" pitchFamily="18" charset="0"/>
              </a:rPr>
              <a:t>) </a:t>
            </a:r>
            <a:r>
              <a:rPr lang="en-GB" sz="2800" kern="1200" dirty="0">
                <a:solidFill>
                  <a:schemeClr val="bg2"/>
                </a:solidFill>
                <a:latin typeface="Source Sans Pro" panose="020B0503030403020204" pitchFamily="34" charset="0"/>
                <a:cs typeface="Times New Roman" panose="02020603050405020304" pitchFamily="18" charset="0"/>
              </a:rPr>
              <a:t>response caution</a:t>
            </a:r>
          </a:p>
          <a:p>
            <a:pPr marL="0">
              <a:lnSpc>
                <a:spcPct val="100000"/>
              </a:lnSpc>
              <a:buClrTx/>
              <a:buSzTx/>
              <a:defRPr/>
            </a:pPr>
            <a:r>
              <a:rPr lang="en-GB" sz="2800" b="1" kern="1200" dirty="0">
                <a:solidFill>
                  <a:schemeClr val="accent3">
                    <a:lumMod val="50000"/>
                  </a:schemeClr>
                </a:solidFill>
                <a:latin typeface="Source Sans Pro" panose="020B0503030403020204" pitchFamily="34" charset="0"/>
                <a:cs typeface="Times New Roman" panose="02020603050405020304" pitchFamily="18" charset="0"/>
              </a:rPr>
              <a:t>3. Non-decision time (</a:t>
            </a:r>
            <a:r>
              <a:rPr lang="en-GB" sz="2800" b="1" i="1" kern="1200" dirty="0">
                <a:solidFill>
                  <a:schemeClr val="accent3">
                    <a:lumMod val="50000"/>
                  </a:schemeClr>
                </a:solidFill>
                <a:latin typeface="Source Sans Pro" panose="020B0503030403020204" pitchFamily="34" charset="0"/>
                <a:cs typeface="Times New Roman" panose="02020603050405020304" pitchFamily="18" charset="0"/>
              </a:rPr>
              <a:t>t0</a:t>
            </a:r>
            <a:r>
              <a:rPr lang="en-GB" sz="2800" b="1" kern="1200" dirty="0">
                <a:solidFill>
                  <a:schemeClr val="accent3">
                    <a:lumMod val="50000"/>
                  </a:schemeClr>
                </a:solidFill>
                <a:latin typeface="Source Sans Pro" panose="020B0503030403020204" pitchFamily="34" charset="0"/>
                <a:cs typeface="Times New Roman" panose="02020603050405020304" pitchFamily="18" charset="0"/>
              </a:rPr>
              <a:t>) </a:t>
            </a:r>
            <a:r>
              <a:rPr lang="en-GB" sz="2800" kern="1200" dirty="0">
                <a:solidFill>
                  <a:schemeClr val="bg2"/>
                </a:solidFill>
                <a:latin typeface="Source Sans Pro" panose="020B0503030403020204" pitchFamily="34" charset="0"/>
                <a:cs typeface="Times New Roman" panose="02020603050405020304" pitchFamily="18" charset="0"/>
              </a:rPr>
              <a:t>other non-decisional processes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F398E5-54A2-0CD2-3B34-0022C17F35F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10</a:t>
            </a:fld>
            <a:endParaRPr lang="en-GB"/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2EEAA9A6-2320-FA8B-5F71-5C03DC9CB256}"/>
              </a:ext>
            </a:extLst>
          </p:cNvPr>
          <p:cNvGrpSpPr/>
          <p:nvPr/>
        </p:nvGrpSpPr>
        <p:grpSpPr>
          <a:xfrm>
            <a:off x="4604763" y="2146554"/>
            <a:ext cx="4267012" cy="2922275"/>
            <a:chOff x="4297751" y="1524822"/>
            <a:chExt cx="5156194" cy="4046736"/>
          </a:xfrm>
        </p:grpSpPr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A787A0A8-D581-3634-5A0A-B29AA5C325FF}"/>
                </a:ext>
              </a:extLst>
            </p:cNvPr>
            <p:cNvGrpSpPr/>
            <p:nvPr/>
          </p:nvGrpSpPr>
          <p:grpSpPr>
            <a:xfrm>
              <a:off x="4297751" y="1524822"/>
              <a:ext cx="5156194" cy="3528217"/>
              <a:chOff x="-232418" y="-9705"/>
              <a:chExt cx="5738068" cy="4874893"/>
            </a:xfrm>
          </p:grpSpPr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71D180E7-3A84-28B2-31B0-834D4271A02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3156" y="822481"/>
                <a:ext cx="4320000" cy="0"/>
              </a:xfrm>
              <a:prstGeom prst="line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5C9A4BBF-A33A-FE30-9A05-22381196E18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3156" y="2604060"/>
                <a:ext cx="4320000" cy="18566"/>
              </a:xfrm>
              <a:prstGeom prst="line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3F9F9F38-82EF-C644-D569-F0AD83230486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V="1">
                <a:off x="54289" y="1710252"/>
                <a:ext cx="1800000" cy="0"/>
              </a:xfrm>
              <a:prstGeom prst="line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E23A6F19-B8A4-48FE-AD86-975253FF29EA}"/>
                  </a:ext>
                </a:extLst>
              </p:cNvPr>
              <p:cNvSpPr/>
              <p:nvPr/>
            </p:nvSpPr>
            <p:spPr>
              <a:xfrm>
                <a:off x="3448133" y="789366"/>
                <a:ext cx="54000" cy="54000"/>
              </a:xfrm>
              <a:prstGeom prst="ellipse">
                <a:avLst/>
              </a:prstGeom>
              <a:solidFill>
                <a:sysClr val="windowText" lastClr="000000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ource Sans Pro" panose="020B0503030403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5203CB74-EFA8-0831-F8B4-776525B03E60}"/>
                  </a:ext>
                </a:extLst>
              </p:cNvPr>
              <p:cNvSpPr/>
              <p:nvPr/>
            </p:nvSpPr>
            <p:spPr>
              <a:xfrm>
                <a:off x="3867324" y="2568958"/>
                <a:ext cx="54000" cy="54000"/>
              </a:xfrm>
              <a:prstGeom prst="ellipse">
                <a:avLst/>
              </a:prstGeom>
              <a:solidFill>
                <a:sysClr val="windowText" lastClr="000000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ource Sans Pro" panose="020B0503030403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F123302B-42C5-7F86-4832-7BDEDC86027A}"/>
                  </a:ext>
                </a:extLst>
              </p:cNvPr>
              <p:cNvSpPr/>
              <p:nvPr/>
            </p:nvSpPr>
            <p:spPr>
              <a:xfrm>
                <a:off x="966075" y="808445"/>
                <a:ext cx="2520840" cy="904991"/>
              </a:xfrm>
              <a:custGeom>
                <a:avLst/>
                <a:gdLst>
                  <a:gd name="connsiteX0" fmla="*/ 0 w 1606061"/>
                  <a:gd name="connsiteY0" fmla="*/ 735127 h 735127"/>
                  <a:gd name="connsiteX1" fmla="*/ 3908 w 1606061"/>
                  <a:gd name="connsiteY1" fmla="*/ 656974 h 735127"/>
                  <a:gd name="connsiteX2" fmla="*/ 11723 w 1606061"/>
                  <a:gd name="connsiteY2" fmla="*/ 649158 h 735127"/>
                  <a:gd name="connsiteX3" fmla="*/ 19538 w 1606061"/>
                  <a:gd name="connsiteY3" fmla="*/ 656974 h 735127"/>
                  <a:gd name="connsiteX4" fmla="*/ 35169 w 1606061"/>
                  <a:gd name="connsiteY4" fmla="*/ 668697 h 735127"/>
                  <a:gd name="connsiteX5" fmla="*/ 39077 w 1606061"/>
                  <a:gd name="connsiteY5" fmla="*/ 684327 h 735127"/>
                  <a:gd name="connsiteX6" fmla="*/ 50800 w 1606061"/>
                  <a:gd name="connsiteY6" fmla="*/ 692143 h 735127"/>
                  <a:gd name="connsiteX7" fmla="*/ 58615 w 1606061"/>
                  <a:gd name="connsiteY7" fmla="*/ 703866 h 735127"/>
                  <a:gd name="connsiteX8" fmla="*/ 70338 w 1606061"/>
                  <a:gd name="connsiteY8" fmla="*/ 715589 h 735127"/>
                  <a:gd name="connsiteX9" fmla="*/ 89877 w 1606061"/>
                  <a:gd name="connsiteY9" fmla="*/ 668697 h 735127"/>
                  <a:gd name="connsiteX10" fmla="*/ 97692 w 1606061"/>
                  <a:gd name="connsiteY10" fmla="*/ 653066 h 735127"/>
                  <a:gd name="connsiteX11" fmla="*/ 109415 w 1606061"/>
                  <a:gd name="connsiteY11" fmla="*/ 641343 h 735127"/>
                  <a:gd name="connsiteX12" fmla="*/ 117231 w 1606061"/>
                  <a:gd name="connsiteY12" fmla="*/ 629620 h 735127"/>
                  <a:gd name="connsiteX13" fmla="*/ 128954 w 1606061"/>
                  <a:gd name="connsiteY13" fmla="*/ 602266 h 735127"/>
                  <a:gd name="connsiteX14" fmla="*/ 132861 w 1606061"/>
                  <a:gd name="connsiteY14" fmla="*/ 590543 h 735127"/>
                  <a:gd name="connsiteX15" fmla="*/ 140677 w 1606061"/>
                  <a:gd name="connsiteY15" fmla="*/ 598358 h 735127"/>
                  <a:gd name="connsiteX16" fmla="*/ 152400 w 1606061"/>
                  <a:gd name="connsiteY16" fmla="*/ 653066 h 735127"/>
                  <a:gd name="connsiteX17" fmla="*/ 156308 w 1606061"/>
                  <a:gd name="connsiteY17" fmla="*/ 664789 h 735127"/>
                  <a:gd name="connsiteX18" fmla="*/ 171938 w 1606061"/>
                  <a:gd name="connsiteY18" fmla="*/ 629620 h 735127"/>
                  <a:gd name="connsiteX19" fmla="*/ 175846 w 1606061"/>
                  <a:gd name="connsiteY19" fmla="*/ 613989 h 735127"/>
                  <a:gd name="connsiteX20" fmla="*/ 199292 w 1606061"/>
                  <a:gd name="connsiteY20" fmla="*/ 582727 h 735127"/>
                  <a:gd name="connsiteX21" fmla="*/ 211015 w 1606061"/>
                  <a:gd name="connsiteY21" fmla="*/ 594450 h 735127"/>
                  <a:gd name="connsiteX22" fmla="*/ 214923 w 1606061"/>
                  <a:gd name="connsiteY22" fmla="*/ 613989 h 735127"/>
                  <a:gd name="connsiteX23" fmla="*/ 234461 w 1606061"/>
                  <a:gd name="connsiteY23" fmla="*/ 578820 h 735127"/>
                  <a:gd name="connsiteX24" fmla="*/ 254000 w 1606061"/>
                  <a:gd name="connsiteY24" fmla="*/ 590543 h 735127"/>
                  <a:gd name="connsiteX25" fmla="*/ 269631 w 1606061"/>
                  <a:gd name="connsiteY25" fmla="*/ 578820 h 735127"/>
                  <a:gd name="connsiteX26" fmla="*/ 300892 w 1606061"/>
                  <a:gd name="connsiteY26" fmla="*/ 563189 h 735127"/>
                  <a:gd name="connsiteX27" fmla="*/ 320431 w 1606061"/>
                  <a:gd name="connsiteY27" fmla="*/ 582727 h 735127"/>
                  <a:gd name="connsiteX28" fmla="*/ 332154 w 1606061"/>
                  <a:gd name="connsiteY28" fmla="*/ 563189 h 735127"/>
                  <a:gd name="connsiteX29" fmla="*/ 347785 w 1606061"/>
                  <a:gd name="connsiteY29" fmla="*/ 551466 h 735127"/>
                  <a:gd name="connsiteX30" fmla="*/ 371231 w 1606061"/>
                  <a:gd name="connsiteY30" fmla="*/ 528020 h 735127"/>
                  <a:gd name="connsiteX31" fmla="*/ 382954 w 1606061"/>
                  <a:gd name="connsiteY31" fmla="*/ 516297 h 735127"/>
                  <a:gd name="connsiteX32" fmla="*/ 406400 w 1606061"/>
                  <a:gd name="connsiteY32" fmla="*/ 481127 h 735127"/>
                  <a:gd name="connsiteX33" fmla="*/ 418123 w 1606061"/>
                  <a:gd name="connsiteY33" fmla="*/ 473312 h 735127"/>
                  <a:gd name="connsiteX34" fmla="*/ 437661 w 1606061"/>
                  <a:gd name="connsiteY34" fmla="*/ 512389 h 735127"/>
                  <a:gd name="connsiteX35" fmla="*/ 453292 w 1606061"/>
                  <a:gd name="connsiteY35" fmla="*/ 508481 h 735127"/>
                  <a:gd name="connsiteX36" fmla="*/ 465015 w 1606061"/>
                  <a:gd name="connsiteY36" fmla="*/ 488943 h 735127"/>
                  <a:gd name="connsiteX37" fmla="*/ 476738 w 1606061"/>
                  <a:gd name="connsiteY37" fmla="*/ 481127 h 735127"/>
                  <a:gd name="connsiteX38" fmla="*/ 484554 w 1606061"/>
                  <a:gd name="connsiteY38" fmla="*/ 469404 h 735127"/>
                  <a:gd name="connsiteX39" fmla="*/ 492369 w 1606061"/>
                  <a:gd name="connsiteY39" fmla="*/ 453774 h 735127"/>
                  <a:gd name="connsiteX40" fmla="*/ 500185 w 1606061"/>
                  <a:gd name="connsiteY40" fmla="*/ 445958 h 735127"/>
                  <a:gd name="connsiteX41" fmla="*/ 504092 w 1606061"/>
                  <a:gd name="connsiteY41" fmla="*/ 434235 h 735127"/>
                  <a:gd name="connsiteX42" fmla="*/ 531446 w 1606061"/>
                  <a:gd name="connsiteY42" fmla="*/ 469404 h 735127"/>
                  <a:gd name="connsiteX43" fmla="*/ 535354 w 1606061"/>
                  <a:gd name="connsiteY43" fmla="*/ 492850 h 735127"/>
                  <a:gd name="connsiteX44" fmla="*/ 543169 w 1606061"/>
                  <a:gd name="connsiteY44" fmla="*/ 531927 h 735127"/>
                  <a:gd name="connsiteX45" fmla="*/ 547077 w 1606061"/>
                  <a:gd name="connsiteY45" fmla="*/ 574912 h 735127"/>
                  <a:gd name="connsiteX46" fmla="*/ 554892 w 1606061"/>
                  <a:gd name="connsiteY46" fmla="*/ 555374 h 735127"/>
                  <a:gd name="connsiteX47" fmla="*/ 562708 w 1606061"/>
                  <a:gd name="connsiteY47" fmla="*/ 512389 h 735127"/>
                  <a:gd name="connsiteX48" fmla="*/ 570523 w 1606061"/>
                  <a:gd name="connsiteY48" fmla="*/ 492850 h 735127"/>
                  <a:gd name="connsiteX49" fmla="*/ 574431 w 1606061"/>
                  <a:gd name="connsiteY49" fmla="*/ 442050 h 735127"/>
                  <a:gd name="connsiteX50" fmla="*/ 590061 w 1606061"/>
                  <a:gd name="connsiteY50" fmla="*/ 363897 h 735127"/>
                  <a:gd name="connsiteX51" fmla="*/ 597877 w 1606061"/>
                  <a:gd name="connsiteY51" fmla="*/ 324820 h 735127"/>
                  <a:gd name="connsiteX52" fmla="*/ 601785 w 1606061"/>
                  <a:gd name="connsiteY52" fmla="*/ 305281 h 735127"/>
                  <a:gd name="connsiteX53" fmla="*/ 609600 w 1606061"/>
                  <a:gd name="connsiteY53" fmla="*/ 289650 h 735127"/>
                  <a:gd name="connsiteX54" fmla="*/ 621323 w 1606061"/>
                  <a:gd name="connsiteY54" fmla="*/ 266204 h 735127"/>
                  <a:gd name="connsiteX55" fmla="*/ 636954 w 1606061"/>
                  <a:gd name="connsiteY55" fmla="*/ 305281 h 735127"/>
                  <a:gd name="connsiteX56" fmla="*/ 644769 w 1606061"/>
                  <a:gd name="connsiteY56" fmla="*/ 328727 h 735127"/>
                  <a:gd name="connsiteX57" fmla="*/ 652585 w 1606061"/>
                  <a:gd name="connsiteY57" fmla="*/ 375620 h 735127"/>
                  <a:gd name="connsiteX58" fmla="*/ 660400 w 1606061"/>
                  <a:gd name="connsiteY58" fmla="*/ 402974 h 735127"/>
                  <a:gd name="connsiteX59" fmla="*/ 676031 w 1606061"/>
                  <a:gd name="connsiteY59" fmla="*/ 442050 h 735127"/>
                  <a:gd name="connsiteX60" fmla="*/ 695569 w 1606061"/>
                  <a:gd name="connsiteY60" fmla="*/ 379527 h 735127"/>
                  <a:gd name="connsiteX61" fmla="*/ 711200 w 1606061"/>
                  <a:gd name="connsiteY61" fmla="*/ 359989 h 735127"/>
                  <a:gd name="connsiteX62" fmla="*/ 715108 w 1606061"/>
                  <a:gd name="connsiteY62" fmla="*/ 344358 h 735127"/>
                  <a:gd name="connsiteX63" fmla="*/ 726831 w 1606061"/>
                  <a:gd name="connsiteY63" fmla="*/ 352174 h 735127"/>
                  <a:gd name="connsiteX64" fmla="*/ 730738 w 1606061"/>
                  <a:gd name="connsiteY64" fmla="*/ 363897 h 735127"/>
                  <a:gd name="connsiteX65" fmla="*/ 738554 w 1606061"/>
                  <a:gd name="connsiteY65" fmla="*/ 371712 h 735127"/>
                  <a:gd name="connsiteX66" fmla="*/ 750277 w 1606061"/>
                  <a:gd name="connsiteY66" fmla="*/ 387343 h 735127"/>
                  <a:gd name="connsiteX67" fmla="*/ 754185 w 1606061"/>
                  <a:gd name="connsiteY67" fmla="*/ 363897 h 735127"/>
                  <a:gd name="connsiteX68" fmla="*/ 769815 w 1606061"/>
                  <a:gd name="connsiteY68" fmla="*/ 309189 h 735127"/>
                  <a:gd name="connsiteX69" fmla="*/ 777631 w 1606061"/>
                  <a:gd name="connsiteY69" fmla="*/ 266204 h 735127"/>
                  <a:gd name="connsiteX70" fmla="*/ 785446 w 1606061"/>
                  <a:gd name="connsiteY70" fmla="*/ 277927 h 735127"/>
                  <a:gd name="connsiteX71" fmla="*/ 789354 w 1606061"/>
                  <a:gd name="connsiteY71" fmla="*/ 293558 h 735127"/>
                  <a:gd name="connsiteX72" fmla="*/ 793261 w 1606061"/>
                  <a:gd name="connsiteY72" fmla="*/ 305281 h 735127"/>
                  <a:gd name="connsiteX73" fmla="*/ 797169 w 1606061"/>
                  <a:gd name="connsiteY73" fmla="*/ 320912 h 735127"/>
                  <a:gd name="connsiteX74" fmla="*/ 804985 w 1606061"/>
                  <a:gd name="connsiteY74" fmla="*/ 328727 h 735127"/>
                  <a:gd name="connsiteX75" fmla="*/ 820615 w 1606061"/>
                  <a:gd name="connsiteY75" fmla="*/ 266204 h 735127"/>
                  <a:gd name="connsiteX76" fmla="*/ 824523 w 1606061"/>
                  <a:gd name="connsiteY76" fmla="*/ 246666 h 735127"/>
                  <a:gd name="connsiteX77" fmla="*/ 840154 w 1606061"/>
                  <a:gd name="connsiteY77" fmla="*/ 219312 h 735127"/>
                  <a:gd name="connsiteX78" fmla="*/ 851877 w 1606061"/>
                  <a:gd name="connsiteY78" fmla="*/ 184143 h 735127"/>
                  <a:gd name="connsiteX79" fmla="*/ 867508 w 1606061"/>
                  <a:gd name="connsiteY79" fmla="*/ 152881 h 735127"/>
                  <a:gd name="connsiteX80" fmla="*/ 883138 w 1606061"/>
                  <a:gd name="connsiteY80" fmla="*/ 180235 h 735127"/>
                  <a:gd name="connsiteX81" fmla="*/ 890954 w 1606061"/>
                  <a:gd name="connsiteY81" fmla="*/ 207589 h 735127"/>
                  <a:gd name="connsiteX82" fmla="*/ 902677 w 1606061"/>
                  <a:gd name="connsiteY82" fmla="*/ 195866 h 735127"/>
                  <a:gd name="connsiteX83" fmla="*/ 918308 w 1606061"/>
                  <a:gd name="connsiteY83" fmla="*/ 172420 h 735127"/>
                  <a:gd name="connsiteX84" fmla="*/ 930031 w 1606061"/>
                  <a:gd name="connsiteY84" fmla="*/ 191958 h 735127"/>
                  <a:gd name="connsiteX85" fmla="*/ 937846 w 1606061"/>
                  <a:gd name="connsiteY85" fmla="*/ 231035 h 735127"/>
                  <a:gd name="connsiteX86" fmla="*/ 953477 w 1606061"/>
                  <a:gd name="connsiteY86" fmla="*/ 215404 h 735127"/>
                  <a:gd name="connsiteX87" fmla="*/ 961292 w 1606061"/>
                  <a:gd name="connsiteY87" fmla="*/ 203681 h 735127"/>
                  <a:gd name="connsiteX88" fmla="*/ 984738 w 1606061"/>
                  <a:gd name="connsiteY88" fmla="*/ 211497 h 735127"/>
                  <a:gd name="connsiteX89" fmla="*/ 996461 w 1606061"/>
                  <a:gd name="connsiteY89" fmla="*/ 234943 h 735127"/>
                  <a:gd name="connsiteX90" fmla="*/ 1008185 w 1606061"/>
                  <a:gd name="connsiteY90" fmla="*/ 238850 h 735127"/>
                  <a:gd name="connsiteX91" fmla="*/ 1058985 w 1606061"/>
                  <a:gd name="connsiteY91" fmla="*/ 250574 h 735127"/>
                  <a:gd name="connsiteX92" fmla="*/ 1090246 w 1606061"/>
                  <a:gd name="connsiteY92" fmla="*/ 242758 h 735127"/>
                  <a:gd name="connsiteX93" fmla="*/ 1113692 w 1606061"/>
                  <a:gd name="connsiteY93" fmla="*/ 219312 h 735127"/>
                  <a:gd name="connsiteX94" fmla="*/ 1125415 w 1606061"/>
                  <a:gd name="connsiteY94" fmla="*/ 199774 h 735127"/>
                  <a:gd name="connsiteX95" fmla="*/ 1144954 w 1606061"/>
                  <a:gd name="connsiteY95" fmla="*/ 168512 h 735127"/>
                  <a:gd name="connsiteX96" fmla="*/ 1148861 w 1606061"/>
                  <a:gd name="connsiteY96" fmla="*/ 152881 h 735127"/>
                  <a:gd name="connsiteX97" fmla="*/ 1156677 w 1606061"/>
                  <a:gd name="connsiteY97" fmla="*/ 137250 h 735127"/>
                  <a:gd name="connsiteX98" fmla="*/ 1160585 w 1606061"/>
                  <a:gd name="connsiteY98" fmla="*/ 125527 h 735127"/>
                  <a:gd name="connsiteX99" fmla="*/ 1156677 w 1606061"/>
                  <a:gd name="connsiteY99" fmla="*/ 242758 h 735127"/>
                  <a:gd name="connsiteX100" fmla="*/ 1148861 w 1606061"/>
                  <a:gd name="connsiteY100" fmla="*/ 277927 h 735127"/>
                  <a:gd name="connsiteX101" fmla="*/ 1141046 w 1606061"/>
                  <a:gd name="connsiteY101" fmla="*/ 313097 h 735127"/>
                  <a:gd name="connsiteX102" fmla="*/ 1144954 w 1606061"/>
                  <a:gd name="connsiteY102" fmla="*/ 465497 h 735127"/>
                  <a:gd name="connsiteX103" fmla="*/ 1152769 w 1606061"/>
                  <a:gd name="connsiteY103" fmla="*/ 488943 h 735127"/>
                  <a:gd name="connsiteX104" fmla="*/ 1160585 w 1606061"/>
                  <a:gd name="connsiteY104" fmla="*/ 477220 h 735127"/>
                  <a:gd name="connsiteX105" fmla="*/ 1168400 w 1606061"/>
                  <a:gd name="connsiteY105" fmla="*/ 457681 h 735127"/>
                  <a:gd name="connsiteX106" fmla="*/ 1180123 w 1606061"/>
                  <a:gd name="connsiteY106" fmla="*/ 445958 h 735127"/>
                  <a:gd name="connsiteX107" fmla="*/ 1195754 w 1606061"/>
                  <a:gd name="connsiteY107" fmla="*/ 414697 h 735127"/>
                  <a:gd name="connsiteX108" fmla="*/ 1199661 w 1606061"/>
                  <a:gd name="connsiteY108" fmla="*/ 402974 h 735127"/>
                  <a:gd name="connsiteX109" fmla="*/ 1203569 w 1606061"/>
                  <a:gd name="connsiteY109" fmla="*/ 379527 h 735127"/>
                  <a:gd name="connsiteX110" fmla="*/ 1211385 w 1606061"/>
                  <a:gd name="connsiteY110" fmla="*/ 371712 h 735127"/>
                  <a:gd name="connsiteX111" fmla="*/ 1223108 w 1606061"/>
                  <a:gd name="connsiteY111" fmla="*/ 328727 h 735127"/>
                  <a:gd name="connsiteX112" fmla="*/ 1234831 w 1606061"/>
                  <a:gd name="connsiteY112" fmla="*/ 281835 h 735127"/>
                  <a:gd name="connsiteX113" fmla="*/ 1238738 w 1606061"/>
                  <a:gd name="connsiteY113" fmla="*/ 266204 h 735127"/>
                  <a:gd name="connsiteX114" fmla="*/ 1246554 w 1606061"/>
                  <a:gd name="connsiteY114" fmla="*/ 254481 h 735127"/>
                  <a:gd name="connsiteX115" fmla="*/ 1254369 w 1606061"/>
                  <a:gd name="connsiteY115" fmla="*/ 227127 h 735127"/>
                  <a:gd name="connsiteX116" fmla="*/ 1266092 w 1606061"/>
                  <a:gd name="connsiteY116" fmla="*/ 180235 h 735127"/>
                  <a:gd name="connsiteX117" fmla="*/ 1277815 w 1606061"/>
                  <a:gd name="connsiteY117" fmla="*/ 164604 h 735127"/>
                  <a:gd name="connsiteX118" fmla="*/ 1285631 w 1606061"/>
                  <a:gd name="connsiteY118" fmla="*/ 172420 h 735127"/>
                  <a:gd name="connsiteX119" fmla="*/ 1293446 w 1606061"/>
                  <a:gd name="connsiteY119" fmla="*/ 184143 h 735127"/>
                  <a:gd name="connsiteX120" fmla="*/ 1305169 w 1606061"/>
                  <a:gd name="connsiteY120" fmla="*/ 191958 h 735127"/>
                  <a:gd name="connsiteX121" fmla="*/ 1316892 w 1606061"/>
                  <a:gd name="connsiteY121" fmla="*/ 188050 h 735127"/>
                  <a:gd name="connsiteX122" fmla="*/ 1332523 w 1606061"/>
                  <a:gd name="connsiteY122" fmla="*/ 145066 h 735127"/>
                  <a:gd name="connsiteX123" fmla="*/ 1348154 w 1606061"/>
                  <a:gd name="connsiteY123" fmla="*/ 129435 h 735127"/>
                  <a:gd name="connsiteX124" fmla="*/ 1363785 w 1606061"/>
                  <a:gd name="connsiteY124" fmla="*/ 152881 h 735127"/>
                  <a:gd name="connsiteX125" fmla="*/ 1375508 w 1606061"/>
                  <a:gd name="connsiteY125" fmla="*/ 180235 h 735127"/>
                  <a:gd name="connsiteX126" fmla="*/ 1383323 w 1606061"/>
                  <a:gd name="connsiteY126" fmla="*/ 223220 h 735127"/>
                  <a:gd name="connsiteX127" fmla="*/ 1391138 w 1606061"/>
                  <a:gd name="connsiteY127" fmla="*/ 238850 h 735127"/>
                  <a:gd name="connsiteX128" fmla="*/ 1395046 w 1606061"/>
                  <a:gd name="connsiteY128" fmla="*/ 258389 h 735127"/>
                  <a:gd name="connsiteX129" fmla="*/ 1414585 w 1606061"/>
                  <a:gd name="connsiteY129" fmla="*/ 227127 h 735127"/>
                  <a:gd name="connsiteX130" fmla="*/ 1418492 w 1606061"/>
                  <a:gd name="connsiteY130" fmla="*/ 211497 h 735127"/>
                  <a:gd name="connsiteX131" fmla="*/ 1430215 w 1606061"/>
                  <a:gd name="connsiteY131" fmla="*/ 176327 h 735127"/>
                  <a:gd name="connsiteX132" fmla="*/ 1438031 w 1606061"/>
                  <a:gd name="connsiteY132" fmla="*/ 137250 h 735127"/>
                  <a:gd name="connsiteX133" fmla="*/ 1441938 w 1606061"/>
                  <a:gd name="connsiteY133" fmla="*/ 102081 h 735127"/>
                  <a:gd name="connsiteX134" fmla="*/ 1453661 w 1606061"/>
                  <a:gd name="connsiteY134" fmla="*/ 121620 h 735127"/>
                  <a:gd name="connsiteX135" fmla="*/ 1469292 w 1606061"/>
                  <a:gd name="connsiteY135" fmla="*/ 145066 h 735127"/>
                  <a:gd name="connsiteX136" fmla="*/ 1477108 w 1606061"/>
                  <a:gd name="connsiteY136" fmla="*/ 109897 h 735127"/>
                  <a:gd name="connsiteX137" fmla="*/ 1484923 w 1606061"/>
                  <a:gd name="connsiteY137" fmla="*/ 78635 h 735127"/>
                  <a:gd name="connsiteX138" fmla="*/ 1496646 w 1606061"/>
                  <a:gd name="connsiteY138" fmla="*/ 66912 h 735127"/>
                  <a:gd name="connsiteX139" fmla="*/ 1516185 w 1606061"/>
                  <a:gd name="connsiteY139" fmla="*/ 74727 h 735127"/>
                  <a:gd name="connsiteX140" fmla="*/ 1551354 w 1606061"/>
                  <a:gd name="connsiteY140" fmla="*/ 90358 h 735127"/>
                  <a:gd name="connsiteX141" fmla="*/ 1574800 w 1606061"/>
                  <a:gd name="connsiteY141" fmla="*/ 59097 h 735127"/>
                  <a:gd name="connsiteX142" fmla="*/ 1590431 w 1606061"/>
                  <a:gd name="connsiteY142" fmla="*/ 27835 h 735127"/>
                  <a:gd name="connsiteX143" fmla="*/ 1598246 w 1606061"/>
                  <a:gd name="connsiteY143" fmla="*/ 12204 h 735127"/>
                  <a:gd name="connsiteX144" fmla="*/ 1602154 w 1606061"/>
                  <a:gd name="connsiteY144" fmla="*/ 481 h 735127"/>
                  <a:gd name="connsiteX145" fmla="*/ 1606061 w 1606061"/>
                  <a:gd name="connsiteY145" fmla="*/ 481 h 7351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</a:cxnLst>
                <a:rect l="l" t="t" r="r" b="b"/>
                <a:pathLst>
                  <a:path w="1606061" h="735127">
                    <a:moveTo>
                      <a:pt x="0" y="735127"/>
                    </a:moveTo>
                    <a:cubicBezTo>
                      <a:pt x="1303" y="709076"/>
                      <a:pt x="384" y="682818"/>
                      <a:pt x="3908" y="656974"/>
                    </a:cubicBezTo>
                    <a:cubicBezTo>
                      <a:pt x="4406" y="653324"/>
                      <a:pt x="8039" y="649158"/>
                      <a:pt x="11723" y="649158"/>
                    </a:cubicBezTo>
                    <a:cubicBezTo>
                      <a:pt x="15407" y="649158"/>
                      <a:pt x="16708" y="654615"/>
                      <a:pt x="19538" y="656974"/>
                    </a:cubicBezTo>
                    <a:cubicBezTo>
                      <a:pt x="24541" y="661144"/>
                      <a:pt x="29959" y="664789"/>
                      <a:pt x="35169" y="668697"/>
                    </a:cubicBezTo>
                    <a:cubicBezTo>
                      <a:pt x="36472" y="673907"/>
                      <a:pt x="36098" y="679859"/>
                      <a:pt x="39077" y="684327"/>
                    </a:cubicBezTo>
                    <a:cubicBezTo>
                      <a:pt x="41682" y="688235"/>
                      <a:pt x="47479" y="688822"/>
                      <a:pt x="50800" y="692143"/>
                    </a:cubicBezTo>
                    <a:cubicBezTo>
                      <a:pt x="54121" y="695464"/>
                      <a:pt x="55608" y="700258"/>
                      <a:pt x="58615" y="703866"/>
                    </a:cubicBezTo>
                    <a:cubicBezTo>
                      <a:pt x="62153" y="708111"/>
                      <a:pt x="66430" y="711681"/>
                      <a:pt x="70338" y="715589"/>
                    </a:cubicBezTo>
                    <a:cubicBezTo>
                      <a:pt x="76851" y="699958"/>
                      <a:pt x="82305" y="683843"/>
                      <a:pt x="89877" y="668697"/>
                    </a:cubicBezTo>
                    <a:cubicBezTo>
                      <a:pt x="92482" y="663487"/>
                      <a:pt x="94306" y="657806"/>
                      <a:pt x="97692" y="653066"/>
                    </a:cubicBezTo>
                    <a:cubicBezTo>
                      <a:pt x="100904" y="648569"/>
                      <a:pt x="105877" y="645588"/>
                      <a:pt x="109415" y="641343"/>
                    </a:cubicBezTo>
                    <a:cubicBezTo>
                      <a:pt x="112422" y="637735"/>
                      <a:pt x="114626" y="633528"/>
                      <a:pt x="117231" y="629620"/>
                    </a:cubicBezTo>
                    <a:cubicBezTo>
                      <a:pt x="126393" y="602128"/>
                      <a:pt x="114468" y="636067"/>
                      <a:pt x="128954" y="602266"/>
                    </a:cubicBezTo>
                    <a:cubicBezTo>
                      <a:pt x="130577" y="598480"/>
                      <a:pt x="131559" y="594451"/>
                      <a:pt x="132861" y="590543"/>
                    </a:cubicBezTo>
                    <a:cubicBezTo>
                      <a:pt x="135466" y="593148"/>
                      <a:pt x="139181" y="594991"/>
                      <a:pt x="140677" y="598358"/>
                    </a:cubicBezTo>
                    <a:cubicBezTo>
                      <a:pt x="150249" y="619895"/>
                      <a:pt x="147902" y="630577"/>
                      <a:pt x="152400" y="653066"/>
                    </a:cubicBezTo>
                    <a:cubicBezTo>
                      <a:pt x="153208" y="657105"/>
                      <a:pt x="155005" y="660881"/>
                      <a:pt x="156308" y="664789"/>
                    </a:cubicBezTo>
                    <a:cubicBezTo>
                      <a:pt x="163116" y="651171"/>
                      <a:pt x="166949" y="644588"/>
                      <a:pt x="171938" y="629620"/>
                    </a:cubicBezTo>
                    <a:cubicBezTo>
                      <a:pt x="173636" y="624525"/>
                      <a:pt x="173665" y="618897"/>
                      <a:pt x="175846" y="613989"/>
                    </a:cubicBezTo>
                    <a:cubicBezTo>
                      <a:pt x="183615" y="596508"/>
                      <a:pt x="187144" y="594875"/>
                      <a:pt x="199292" y="582727"/>
                    </a:cubicBezTo>
                    <a:cubicBezTo>
                      <a:pt x="203200" y="586635"/>
                      <a:pt x="208544" y="589507"/>
                      <a:pt x="211015" y="594450"/>
                    </a:cubicBezTo>
                    <a:cubicBezTo>
                      <a:pt x="213985" y="600391"/>
                      <a:pt x="208281" y="613989"/>
                      <a:pt x="214923" y="613989"/>
                    </a:cubicBezTo>
                    <a:cubicBezTo>
                      <a:pt x="217376" y="613989"/>
                      <a:pt x="232657" y="582428"/>
                      <a:pt x="234461" y="578820"/>
                    </a:cubicBezTo>
                    <a:cubicBezTo>
                      <a:pt x="240974" y="582728"/>
                      <a:pt x="246405" y="590543"/>
                      <a:pt x="254000" y="590543"/>
                    </a:cubicBezTo>
                    <a:cubicBezTo>
                      <a:pt x="260513" y="590543"/>
                      <a:pt x="264331" y="582606"/>
                      <a:pt x="269631" y="578820"/>
                    </a:cubicBezTo>
                    <a:cubicBezTo>
                      <a:pt x="284532" y="568176"/>
                      <a:pt x="280963" y="571160"/>
                      <a:pt x="300892" y="563189"/>
                    </a:cubicBezTo>
                    <a:cubicBezTo>
                      <a:pt x="302195" y="565143"/>
                      <a:pt x="313919" y="585983"/>
                      <a:pt x="320431" y="582727"/>
                    </a:cubicBezTo>
                    <a:cubicBezTo>
                      <a:pt x="327224" y="579330"/>
                      <a:pt x="327153" y="568905"/>
                      <a:pt x="332154" y="563189"/>
                    </a:cubicBezTo>
                    <a:cubicBezTo>
                      <a:pt x="336443" y="558288"/>
                      <a:pt x="342944" y="555823"/>
                      <a:pt x="347785" y="551466"/>
                    </a:cubicBezTo>
                    <a:cubicBezTo>
                      <a:pt x="356000" y="544072"/>
                      <a:pt x="363416" y="535835"/>
                      <a:pt x="371231" y="528020"/>
                    </a:cubicBezTo>
                    <a:lnTo>
                      <a:pt x="382954" y="516297"/>
                    </a:lnTo>
                    <a:cubicBezTo>
                      <a:pt x="389285" y="503635"/>
                      <a:pt x="395011" y="490239"/>
                      <a:pt x="406400" y="481127"/>
                    </a:cubicBezTo>
                    <a:cubicBezTo>
                      <a:pt x="410067" y="478193"/>
                      <a:pt x="414215" y="475917"/>
                      <a:pt x="418123" y="473312"/>
                    </a:cubicBezTo>
                    <a:cubicBezTo>
                      <a:pt x="436733" y="501227"/>
                      <a:pt x="431476" y="487645"/>
                      <a:pt x="437661" y="512389"/>
                    </a:cubicBezTo>
                    <a:cubicBezTo>
                      <a:pt x="442871" y="511086"/>
                      <a:pt x="449214" y="511976"/>
                      <a:pt x="453292" y="508481"/>
                    </a:cubicBezTo>
                    <a:cubicBezTo>
                      <a:pt x="459059" y="503538"/>
                      <a:pt x="460072" y="494710"/>
                      <a:pt x="465015" y="488943"/>
                    </a:cubicBezTo>
                    <a:cubicBezTo>
                      <a:pt x="468071" y="485377"/>
                      <a:pt x="472830" y="483732"/>
                      <a:pt x="476738" y="481127"/>
                    </a:cubicBezTo>
                    <a:cubicBezTo>
                      <a:pt x="479343" y="477219"/>
                      <a:pt x="482224" y="473482"/>
                      <a:pt x="484554" y="469404"/>
                    </a:cubicBezTo>
                    <a:cubicBezTo>
                      <a:pt x="487444" y="464347"/>
                      <a:pt x="489138" y="458621"/>
                      <a:pt x="492369" y="453774"/>
                    </a:cubicBezTo>
                    <a:cubicBezTo>
                      <a:pt x="494413" y="450708"/>
                      <a:pt x="497580" y="448563"/>
                      <a:pt x="500185" y="445958"/>
                    </a:cubicBezTo>
                    <a:cubicBezTo>
                      <a:pt x="501487" y="442050"/>
                      <a:pt x="499973" y="434235"/>
                      <a:pt x="504092" y="434235"/>
                    </a:cubicBezTo>
                    <a:cubicBezTo>
                      <a:pt x="518230" y="434235"/>
                      <a:pt x="528191" y="462894"/>
                      <a:pt x="531446" y="469404"/>
                    </a:cubicBezTo>
                    <a:cubicBezTo>
                      <a:pt x="532749" y="477219"/>
                      <a:pt x="533800" y="485081"/>
                      <a:pt x="535354" y="492850"/>
                    </a:cubicBezTo>
                    <a:cubicBezTo>
                      <a:pt x="540527" y="518716"/>
                      <a:pt x="539345" y="499424"/>
                      <a:pt x="543169" y="531927"/>
                    </a:cubicBezTo>
                    <a:cubicBezTo>
                      <a:pt x="544850" y="546216"/>
                      <a:pt x="545774" y="560584"/>
                      <a:pt x="547077" y="574912"/>
                    </a:cubicBezTo>
                    <a:cubicBezTo>
                      <a:pt x="549682" y="568399"/>
                      <a:pt x="553046" y="562141"/>
                      <a:pt x="554892" y="555374"/>
                    </a:cubicBezTo>
                    <a:cubicBezTo>
                      <a:pt x="562316" y="528153"/>
                      <a:pt x="555214" y="537369"/>
                      <a:pt x="562708" y="512389"/>
                    </a:cubicBezTo>
                    <a:cubicBezTo>
                      <a:pt x="564724" y="505670"/>
                      <a:pt x="567918" y="499363"/>
                      <a:pt x="570523" y="492850"/>
                    </a:cubicBezTo>
                    <a:cubicBezTo>
                      <a:pt x="571826" y="475917"/>
                      <a:pt x="572683" y="458943"/>
                      <a:pt x="574431" y="442050"/>
                    </a:cubicBezTo>
                    <a:cubicBezTo>
                      <a:pt x="581113" y="377458"/>
                      <a:pt x="573368" y="397284"/>
                      <a:pt x="590061" y="363897"/>
                    </a:cubicBezTo>
                    <a:cubicBezTo>
                      <a:pt x="597720" y="317947"/>
                      <a:pt x="590103" y="359798"/>
                      <a:pt x="597877" y="324820"/>
                    </a:cubicBezTo>
                    <a:cubicBezTo>
                      <a:pt x="599318" y="318336"/>
                      <a:pt x="599685" y="311582"/>
                      <a:pt x="601785" y="305281"/>
                    </a:cubicBezTo>
                    <a:cubicBezTo>
                      <a:pt x="603627" y="299755"/>
                      <a:pt x="607305" y="295004"/>
                      <a:pt x="609600" y="289650"/>
                    </a:cubicBezTo>
                    <a:cubicBezTo>
                      <a:pt x="619306" y="267002"/>
                      <a:pt x="606306" y="288731"/>
                      <a:pt x="621323" y="266204"/>
                    </a:cubicBezTo>
                    <a:cubicBezTo>
                      <a:pt x="635042" y="286783"/>
                      <a:pt x="626548" y="271461"/>
                      <a:pt x="636954" y="305281"/>
                    </a:cubicBezTo>
                    <a:cubicBezTo>
                      <a:pt x="639377" y="313155"/>
                      <a:pt x="642601" y="320779"/>
                      <a:pt x="644769" y="328727"/>
                    </a:cubicBezTo>
                    <a:cubicBezTo>
                      <a:pt x="649187" y="344927"/>
                      <a:pt x="649535" y="358845"/>
                      <a:pt x="652585" y="375620"/>
                    </a:cubicBezTo>
                    <a:cubicBezTo>
                      <a:pt x="656136" y="395150"/>
                      <a:pt x="655833" y="386229"/>
                      <a:pt x="660400" y="402974"/>
                    </a:cubicBezTo>
                    <a:cubicBezTo>
                      <a:pt x="670197" y="438898"/>
                      <a:pt x="660246" y="426267"/>
                      <a:pt x="676031" y="442050"/>
                    </a:cubicBezTo>
                    <a:cubicBezTo>
                      <a:pt x="680340" y="424812"/>
                      <a:pt x="689266" y="387406"/>
                      <a:pt x="695569" y="379527"/>
                    </a:cubicBezTo>
                    <a:lnTo>
                      <a:pt x="711200" y="359989"/>
                    </a:lnTo>
                    <a:cubicBezTo>
                      <a:pt x="712503" y="354779"/>
                      <a:pt x="710304" y="346760"/>
                      <a:pt x="715108" y="344358"/>
                    </a:cubicBezTo>
                    <a:cubicBezTo>
                      <a:pt x="719309" y="342258"/>
                      <a:pt x="723897" y="348506"/>
                      <a:pt x="726831" y="352174"/>
                    </a:cubicBezTo>
                    <a:cubicBezTo>
                      <a:pt x="729404" y="355390"/>
                      <a:pt x="728619" y="360365"/>
                      <a:pt x="730738" y="363897"/>
                    </a:cubicBezTo>
                    <a:cubicBezTo>
                      <a:pt x="732634" y="367056"/>
                      <a:pt x="736195" y="368882"/>
                      <a:pt x="738554" y="371712"/>
                    </a:cubicBezTo>
                    <a:cubicBezTo>
                      <a:pt x="742724" y="376715"/>
                      <a:pt x="746369" y="382133"/>
                      <a:pt x="750277" y="387343"/>
                    </a:cubicBezTo>
                    <a:cubicBezTo>
                      <a:pt x="751580" y="379528"/>
                      <a:pt x="752263" y="371584"/>
                      <a:pt x="754185" y="363897"/>
                    </a:cubicBezTo>
                    <a:cubicBezTo>
                      <a:pt x="760673" y="337946"/>
                      <a:pt x="766161" y="338422"/>
                      <a:pt x="769815" y="309189"/>
                    </a:cubicBezTo>
                    <a:cubicBezTo>
                      <a:pt x="774234" y="273840"/>
                      <a:pt x="770402" y="287890"/>
                      <a:pt x="777631" y="266204"/>
                    </a:cubicBezTo>
                    <a:cubicBezTo>
                      <a:pt x="780236" y="270112"/>
                      <a:pt x="783596" y="273610"/>
                      <a:pt x="785446" y="277927"/>
                    </a:cubicBezTo>
                    <a:cubicBezTo>
                      <a:pt x="787562" y="282863"/>
                      <a:pt x="787879" y="288394"/>
                      <a:pt x="789354" y="293558"/>
                    </a:cubicBezTo>
                    <a:cubicBezTo>
                      <a:pt x="790486" y="297519"/>
                      <a:pt x="792129" y="301320"/>
                      <a:pt x="793261" y="305281"/>
                    </a:cubicBezTo>
                    <a:cubicBezTo>
                      <a:pt x="794736" y="310445"/>
                      <a:pt x="794767" y="316108"/>
                      <a:pt x="797169" y="320912"/>
                    </a:cubicBezTo>
                    <a:cubicBezTo>
                      <a:pt x="798817" y="324207"/>
                      <a:pt x="802380" y="326122"/>
                      <a:pt x="804985" y="328727"/>
                    </a:cubicBezTo>
                    <a:cubicBezTo>
                      <a:pt x="812197" y="278237"/>
                      <a:pt x="803890" y="324741"/>
                      <a:pt x="820615" y="266204"/>
                    </a:cubicBezTo>
                    <a:cubicBezTo>
                      <a:pt x="822440" y="259818"/>
                      <a:pt x="822423" y="252967"/>
                      <a:pt x="824523" y="246666"/>
                    </a:cubicBezTo>
                    <a:cubicBezTo>
                      <a:pt x="827829" y="236747"/>
                      <a:pt x="834435" y="227890"/>
                      <a:pt x="840154" y="219312"/>
                    </a:cubicBezTo>
                    <a:cubicBezTo>
                      <a:pt x="844398" y="202335"/>
                      <a:pt x="843848" y="201538"/>
                      <a:pt x="851877" y="184143"/>
                    </a:cubicBezTo>
                    <a:cubicBezTo>
                      <a:pt x="856759" y="173565"/>
                      <a:pt x="867508" y="152881"/>
                      <a:pt x="867508" y="152881"/>
                    </a:cubicBezTo>
                    <a:cubicBezTo>
                      <a:pt x="875358" y="164656"/>
                      <a:pt x="877188" y="166351"/>
                      <a:pt x="883138" y="180235"/>
                    </a:cubicBezTo>
                    <a:cubicBezTo>
                      <a:pt x="886502" y="188086"/>
                      <a:pt x="888970" y="199654"/>
                      <a:pt x="890954" y="207589"/>
                    </a:cubicBezTo>
                    <a:cubicBezTo>
                      <a:pt x="894862" y="203681"/>
                      <a:pt x="899284" y="200228"/>
                      <a:pt x="902677" y="195866"/>
                    </a:cubicBezTo>
                    <a:cubicBezTo>
                      <a:pt x="908444" y="188452"/>
                      <a:pt x="918308" y="172420"/>
                      <a:pt x="918308" y="172420"/>
                    </a:cubicBezTo>
                    <a:cubicBezTo>
                      <a:pt x="922216" y="178933"/>
                      <a:pt x="927629" y="184753"/>
                      <a:pt x="930031" y="191958"/>
                    </a:cubicBezTo>
                    <a:cubicBezTo>
                      <a:pt x="934232" y="204560"/>
                      <a:pt x="937846" y="231035"/>
                      <a:pt x="937846" y="231035"/>
                    </a:cubicBezTo>
                    <a:cubicBezTo>
                      <a:pt x="943056" y="225825"/>
                      <a:pt x="948682" y="220999"/>
                      <a:pt x="953477" y="215404"/>
                    </a:cubicBezTo>
                    <a:cubicBezTo>
                      <a:pt x="956533" y="211838"/>
                      <a:pt x="956632" y="204263"/>
                      <a:pt x="961292" y="203681"/>
                    </a:cubicBezTo>
                    <a:cubicBezTo>
                      <a:pt x="969467" y="202659"/>
                      <a:pt x="976923" y="208892"/>
                      <a:pt x="984738" y="211497"/>
                    </a:cubicBezTo>
                    <a:cubicBezTo>
                      <a:pt x="987312" y="219218"/>
                      <a:pt x="989576" y="229435"/>
                      <a:pt x="996461" y="234943"/>
                    </a:cubicBezTo>
                    <a:cubicBezTo>
                      <a:pt x="999678" y="237516"/>
                      <a:pt x="1004399" y="237227"/>
                      <a:pt x="1008185" y="238850"/>
                    </a:cubicBezTo>
                    <a:cubicBezTo>
                      <a:pt x="1040261" y="252597"/>
                      <a:pt x="1006086" y="244696"/>
                      <a:pt x="1058985" y="250574"/>
                    </a:cubicBezTo>
                    <a:cubicBezTo>
                      <a:pt x="1069405" y="247969"/>
                      <a:pt x="1080152" y="246429"/>
                      <a:pt x="1090246" y="242758"/>
                    </a:cubicBezTo>
                    <a:cubicBezTo>
                      <a:pt x="1101280" y="238746"/>
                      <a:pt x="1107622" y="228417"/>
                      <a:pt x="1113692" y="219312"/>
                    </a:cubicBezTo>
                    <a:cubicBezTo>
                      <a:pt x="1117905" y="212993"/>
                      <a:pt x="1121202" y="206093"/>
                      <a:pt x="1125415" y="199774"/>
                    </a:cubicBezTo>
                    <a:cubicBezTo>
                      <a:pt x="1145706" y="169337"/>
                      <a:pt x="1129688" y="199043"/>
                      <a:pt x="1144954" y="168512"/>
                    </a:cubicBezTo>
                    <a:cubicBezTo>
                      <a:pt x="1146256" y="163302"/>
                      <a:pt x="1146975" y="157910"/>
                      <a:pt x="1148861" y="152881"/>
                    </a:cubicBezTo>
                    <a:cubicBezTo>
                      <a:pt x="1150906" y="147426"/>
                      <a:pt x="1154382" y="142604"/>
                      <a:pt x="1156677" y="137250"/>
                    </a:cubicBezTo>
                    <a:cubicBezTo>
                      <a:pt x="1158300" y="133464"/>
                      <a:pt x="1159282" y="129435"/>
                      <a:pt x="1160585" y="125527"/>
                    </a:cubicBezTo>
                    <a:cubicBezTo>
                      <a:pt x="1159282" y="164604"/>
                      <a:pt x="1158908" y="203723"/>
                      <a:pt x="1156677" y="242758"/>
                    </a:cubicBezTo>
                    <a:cubicBezTo>
                      <a:pt x="1156223" y="250695"/>
                      <a:pt x="1150735" y="269492"/>
                      <a:pt x="1148861" y="277927"/>
                    </a:cubicBezTo>
                    <a:cubicBezTo>
                      <a:pt x="1138937" y="322587"/>
                      <a:pt x="1150579" y="274968"/>
                      <a:pt x="1141046" y="313097"/>
                    </a:cubicBezTo>
                    <a:cubicBezTo>
                      <a:pt x="1142349" y="363897"/>
                      <a:pt x="1141574" y="414793"/>
                      <a:pt x="1144954" y="465497"/>
                    </a:cubicBezTo>
                    <a:cubicBezTo>
                      <a:pt x="1145502" y="473717"/>
                      <a:pt x="1152769" y="488943"/>
                      <a:pt x="1152769" y="488943"/>
                    </a:cubicBezTo>
                    <a:cubicBezTo>
                      <a:pt x="1155374" y="485035"/>
                      <a:pt x="1158485" y="481421"/>
                      <a:pt x="1160585" y="477220"/>
                    </a:cubicBezTo>
                    <a:cubicBezTo>
                      <a:pt x="1163722" y="470946"/>
                      <a:pt x="1164682" y="463629"/>
                      <a:pt x="1168400" y="457681"/>
                    </a:cubicBezTo>
                    <a:cubicBezTo>
                      <a:pt x="1171329" y="452995"/>
                      <a:pt x="1176215" y="449866"/>
                      <a:pt x="1180123" y="445958"/>
                    </a:cubicBezTo>
                    <a:cubicBezTo>
                      <a:pt x="1189103" y="419017"/>
                      <a:pt x="1182112" y="428337"/>
                      <a:pt x="1195754" y="414697"/>
                    </a:cubicBezTo>
                    <a:cubicBezTo>
                      <a:pt x="1197056" y="410789"/>
                      <a:pt x="1198768" y="406995"/>
                      <a:pt x="1199661" y="402974"/>
                    </a:cubicBezTo>
                    <a:cubicBezTo>
                      <a:pt x="1201380" y="395239"/>
                      <a:pt x="1200787" y="386946"/>
                      <a:pt x="1203569" y="379527"/>
                    </a:cubicBezTo>
                    <a:cubicBezTo>
                      <a:pt x="1204863" y="376077"/>
                      <a:pt x="1208780" y="374317"/>
                      <a:pt x="1211385" y="371712"/>
                    </a:cubicBezTo>
                    <a:cubicBezTo>
                      <a:pt x="1219571" y="330774"/>
                      <a:pt x="1209887" y="374999"/>
                      <a:pt x="1223108" y="328727"/>
                    </a:cubicBezTo>
                    <a:cubicBezTo>
                      <a:pt x="1227534" y="313235"/>
                      <a:pt x="1230924" y="297466"/>
                      <a:pt x="1234831" y="281835"/>
                    </a:cubicBezTo>
                    <a:cubicBezTo>
                      <a:pt x="1236133" y="276625"/>
                      <a:pt x="1235759" y="270673"/>
                      <a:pt x="1238738" y="266204"/>
                    </a:cubicBezTo>
                    <a:lnTo>
                      <a:pt x="1246554" y="254481"/>
                    </a:lnTo>
                    <a:cubicBezTo>
                      <a:pt x="1249159" y="245363"/>
                      <a:pt x="1252237" y="236367"/>
                      <a:pt x="1254369" y="227127"/>
                    </a:cubicBezTo>
                    <a:cubicBezTo>
                      <a:pt x="1257039" y="215555"/>
                      <a:pt x="1258467" y="190402"/>
                      <a:pt x="1266092" y="180235"/>
                    </a:cubicBezTo>
                    <a:lnTo>
                      <a:pt x="1277815" y="164604"/>
                    </a:lnTo>
                    <a:cubicBezTo>
                      <a:pt x="1280420" y="167209"/>
                      <a:pt x="1283329" y="169543"/>
                      <a:pt x="1285631" y="172420"/>
                    </a:cubicBezTo>
                    <a:cubicBezTo>
                      <a:pt x="1288565" y="176087"/>
                      <a:pt x="1290125" y="180822"/>
                      <a:pt x="1293446" y="184143"/>
                    </a:cubicBezTo>
                    <a:cubicBezTo>
                      <a:pt x="1296767" y="187464"/>
                      <a:pt x="1301261" y="189353"/>
                      <a:pt x="1305169" y="191958"/>
                    </a:cubicBezTo>
                    <a:cubicBezTo>
                      <a:pt x="1309077" y="190655"/>
                      <a:pt x="1314709" y="191543"/>
                      <a:pt x="1316892" y="188050"/>
                    </a:cubicBezTo>
                    <a:cubicBezTo>
                      <a:pt x="1344328" y="144154"/>
                      <a:pt x="1309398" y="175900"/>
                      <a:pt x="1332523" y="145066"/>
                    </a:cubicBezTo>
                    <a:cubicBezTo>
                      <a:pt x="1336944" y="139171"/>
                      <a:pt x="1348154" y="129435"/>
                      <a:pt x="1348154" y="129435"/>
                    </a:cubicBezTo>
                    <a:cubicBezTo>
                      <a:pt x="1353364" y="137250"/>
                      <a:pt x="1358952" y="144827"/>
                      <a:pt x="1363785" y="152881"/>
                    </a:cubicBezTo>
                    <a:cubicBezTo>
                      <a:pt x="1371026" y="164950"/>
                      <a:pt x="1371466" y="168109"/>
                      <a:pt x="1375508" y="180235"/>
                    </a:cubicBezTo>
                    <a:cubicBezTo>
                      <a:pt x="1376165" y="184179"/>
                      <a:pt x="1381501" y="217753"/>
                      <a:pt x="1383323" y="223220"/>
                    </a:cubicBezTo>
                    <a:cubicBezTo>
                      <a:pt x="1385165" y="228746"/>
                      <a:pt x="1388533" y="233640"/>
                      <a:pt x="1391138" y="238850"/>
                    </a:cubicBezTo>
                    <a:cubicBezTo>
                      <a:pt x="1392441" y="245363"/>
                      <a:pt x="1388602" y="256778"/>
                      <a:pt x="1395046" y="258389"/>
                    </a:cubicBezTo>
                    <a:cubicBezTo>
                      <a:pt x="1399554" y="259516"/>
                      <a:pt x="1413436" y="229426"/>
                      <a:pt x="1414585" y="227127"/>
                    </a:cubicBezTo>
                    <a:cubicBezTo>
                      <a:pt x="1415887" y="221917"/>
                      <a:pt x="1416913" y="216630"/>
                      <a:pt x="1418492" y="211497"/>
                    </a:cubicBezTo>
                    <a:cubicBezTo>
                      <a:pt x="1422126" y="199686"/>
                      <a:pt x="1428183" y="188516"/>
                      <a:pt x="1430215" y="176327"/>
                    </a:cubicBezTo>
                    <a:cubicBezTo>
                      <a:pt x="1435006" y="147583"/>
                      <a:pt x="1432201" y="160568"/>
                      <a:pt x="1438031" y="137250"/>
                    </a:cubicBezTo>
                    <a:cubicBezTo>
                      <a:pt x="1439333" y="125527"/>
                      <a:pt x="1433598" y="110421"/>
                      <a:pt x="1441938" y="102081"/>
                    </a:cubicBezTo>
                    <a:cubicBezTo>
                      <a:pt x="1447309" y="96710"/>
                      <a:pt x="1449583" y="115212"/>
                      <a:pt x="1453661" y="121620"/>
                    </a:cubicBezTo>
                    <a:cubicBezTo>
                      <a:pt x="1458704" y="129544"/>
                      <a:pt x="1469292" y="145066"/>
                      <a:pt x="1469292" y="145066"/>
                    </a:cubicBezTo>
                    <a:cubicBezTo>
                      <a:pt x="1481095" y="86054"/>
                      <a:pt x="1466057" y="159628"/>
                      <a:pt x="1477108" y="109897"/>
                    </a:cubicBezTo>
                    <a:cubicBezTo>
                      <a:pt x="1477766" y="106934"/>
                      <a:pt x="1481430" y="83874"/>
                      <a:pt x="1484923" y="78635"/>
                    </a:cubicBezTo>
                    <a:cubicBezTo>
                      <a:pt x="1487988" y="74037"/>
                      <a:pt x="1492738" y="70820"/>
                      <a:pt x="1496646" y="66912"/>
                    </a:cubicBezTo>
                    <a:cubicBezTo>
                      <a:pt x="1503159" y="69517"/>
                      <a:pt x="1510708" y="70345"/>
                      <a:pt x="1516185" y="74727"/>
                    </a:cubicBezTo>
                    <a:cubicBezTo>
                      <a:pt x="1546612" y="99069"/>
                      <a:pt x="1522524" y="104774"/>
                      <a:pt x="1551354" y="90358"/>
                    </a:cubicBezTo>
                    <a:cubicBezTo>
                      <a:pt x="1568710" y="55645"/>
                      <a:pt x="1547150" y="94647"/>
                      <a:pt x="1574800" y="59097"/>
                    </a:cubicBezTo>
                    <a:cubicBezTo>
                      <a:pt x="1591009" y="38257"/>
                      <a:pt x="1582838" y="45553"/>
                      <a:pt x="1590431" y="27835"/>
                    </a:cubicBezTo>
                    <a:cubicBezTo>
                      <a:pt x="1592726" y="22481"/>
                      <a:pt x="1595951" y="17558"/>
                      <a:pt x="1598246" y="12204"/>
                    </a:cubicBezTo>
                    <a:cubicBezTo>
                      <a:pt x="1599869" y="8418"/>
                      <a:pt x="1599869" y="3908"/>
                      <a:pt x="1602154" y="481"/>
                    </a:cubicBezTo>
                    <a:cubicBezTo>
                      <a:pt x="1602876" y="-603"/>
                      <a:pt x="1604759" y="481"/>
                      <a:pt x="1606061" y="481"/>
                    </a:cubicBezTo>
                  </a:path>
                </a:pathLst>
              </a:custGeom>
              <a:noFill/>
              <a:ln w="28575" cap="flat" cmpd="sng" algn="ctr">
                <a:solidFill>
                  <a:srgbClr val="00FF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ource Sans Pro" panose="020B0503030403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E663661E-9AEB-AC79-A01F-E0F2E2461D50}"/>
                  </a:ext>
                </a:extLst>
              </p:cNvPr>
              <p:cNvSpPr/>
              <p:nvPr/>
            </p:nvSpPr>
            <p:spPr>
              <a:xfrm rot="10800000" flipH="1">
                <a:off x="955239" y="1699397"/>
                <a:ext cx="2989229" cy="904992"/>
              </a:xfrm>
              <a:custGeom>
                <a:avLst/>
                <a:gdLst>
                  <a:gd name="connsiteX0" fmla="*/ 0 w 1606061"/>
                  <a:gd name="connsiteY0" fmla="*/ 735127 h 735127"/>
                  <a:gd name="connsiteX1" fmla="*/ 3908 w 1606061"/>
                  <a:gd name="connsiteY1" fmla="*/ 656974 h 735127"/>
                  <a:gd name="connsiteX2" fmla="*/ 11723 w 1606061"/>
                  <a:gd name="connsiteY2" fmla="*/ 649158 h 735127"/>
                  <a:gd name="connsiteX3" fmla="*/ 19538 w 1606061"/>
                  <a:gd name="connsiteY3" fmla="*/ 656974 h 735127"/>
                  <a:gd name="connsiteX4" fmla="*/ 35169 w 1606061"/>
                  <a:gd name="connsiteY4" fmla="*/ 668697 h 735127"/>
                  <a:gd name="connsiteX5" fmla="*/ 39077 w 1606061"/>
                  <a:gd name="connsiteY5" fmla="*/ 684327 h 735127"/>
                  <a:gd name="connsiteX6" fmla="*/ 50800 w 1606061"/>
                  <a:gd name="connsiteY6" fmla="*/ 692143 h 735127"/>
                  <a:gd name="connsiteX7" fmla="*/ 58615 w 1606061"/>
                  <a:gd name="connsiteY7" fmla="*/ 703866 h 735127"/>
                  <a:gd name="connsiteX8" fmla="*/ 70338 w 1606061"/>
                  <a:gd name="connsiteY8" fmla="*/ 715589 h 735127"/>
                  <a:gd name="connsiteX9" fmla="*/ 89877 w 1606061"/>
                  <a:gd name="connsiteY9" fmla="*/ 668697 h 735127"/>
                  <a:gd name="connsiteX10" fmla="*/ 97692 w 1606061"/>
                  <a:gd name="connsiteY10" fmla="*/ 653066 h 735127"/>
                  <a:gd name="connsiteX11" fmla="*/ 109415 w 1606061"/>
                  <a:gd name="connsiteY11" fmla="*/ 641343 h 735127"/>
                  <a:gd name="connsiteX12" fmla="*/ 117231 w 1606061"/>
                  <a:gd name="connsiteY12" fmla="*/ 629620 h 735127"/>
                  <a:gd name="connsiteX13" fmla="*/ 128954 w 1606061"/>
                  <a:gd name="connsiteY13" fmla="*/ 602266 h 735127"/>
                  <a:gd name="connsiteX14" fmla="*/ 132861 w 1606061"/>
                  <a:gd name="connsiteY14" fmla="*/ 590543 h 735127"/>
                  <a:gd name="connsiteX15" fmla="*/ 140677 w 1606061"/>
                  <a:gd name="connsiteY15" fmla="*/ 598358 h 735127"/>
                  <a:gd name="connsiteX16" fmla="*/ 152400 w 1606061"/>
                  <a:gd name="connsiteY16" fmla="*/ 653066 h 735127"/>
                  <a:gd name="connsiteX17" fmla="*/ 156308 w 1606061"/>
                  <a:gd name="connsiteY17" fmla="*/ 664789 h 735127"/>
                  <a:gd name="connsiteX18" fmla="*/ 171938 w 1606061"/>
                  <a:gd name="connsiteY18" fmla="*/ 629620 h 735127"/>
                  <a:gd name="connsiteX19" fmla="*/ 175846 w 1606061"/>
                  <a:gd name="connsiteY19" fmla="*/ 613989 h 735127"/>
                  <a:gd name="connsiteX20" fmla="*/ 199292 w 1606061"/>
                  <a:gd name="connsiteY20" fmla="*/ 582727 h 735127"/>
                  <a:gd name="connsiteX21" fmla="*/ 211015 w 1606061"/>
                  <a:gd name="connsiteY21" fmla="*/ 594450 h 735127"/>
                  <a:gd name="connsiteX22" fmla="*/ 214923 w 1606061"/>
                  <a:gd name="connsiteY22" fmla="*/ 613989 h 735127"/>
                  <a:gd name="connsiteX23" fmla="*/ 234461 w 1606061"/>
                  <a:gd name="connsiteY23" fmla="*/ 578820 h 735127"/>
                  <a:gd name="connsiteX24" fmla="*/ 254000 w 1606061"/>
                  <a:gd name="connsiteY24" fmla="*/ 590543 h 735127"/>
                  <a:gd name="connsiteX25" fmla="*/ 269631 w 1606061"/>
                  <a:gd name="connsiteY25" fmla="*/ 578820 h 735127"/>
                  <a:gd name="connsiteX26" fmla="*/ 300892 w 1606061"/>
                  <a:gd name="connsiteY26" fmla="*/ 563189 h 735127"/>
                  <a:gd name="connsiteX27" fmla="*/ 320431 w 1606061"/>
                  <a:gd name="connsiteY27" fmla="*/ 582727 h 735127"/>
                  <a:gd name="connsiteX28" fmla="*/ 332154 w 1606061"/>
                  <a:gd name="connsiteY28" fmla="*/ 563189 h 735127"/>
                  <a:gd name="connsiteX29" fmla="*/ 347785 w 1606061"/>
                  <a:gd name="connsiteY29" fmla="*/ 551466 h 735127"/>
                  <a:gd name="connsiteX30" fmla="*/ 371231 w 1606061"/>
                  <a:gd name="connsiteY30" fmla="*/ 528020 h 735127"/>
                  <a:gd name="connsiteX31" fmla="*/ 382954 w 1606061"/>
                  <a:gd name="connsiteY31" fmla="*/ 516297 h 735127"/>
                  <a:gd name="connsiteX32" fmla="*/ 406400 w 1606061"/>
                  <a:gd name="connsiteY32" fmla="*/ 481127 h 735127"/>
                  <a:gd name="connsiteX33" fmla="*/ 418123 w 1606061"/>
                  <a:gd name="connsiteY33" fmla="*/ 473312 h 735127"/>
                  <a:gd name="connsiteX34" fmla="*/ 437661 w 1606061"/>
                  <a:gd name="connsiteY34" fmla="*/ 512389 h 735127"/>
                  <a:gd name="connsiteX35" fmla="*/ 453292 w 1606061"/>
                  <a:gd name="connsiteY35" fmla="*/ 508481 h 735127"/>
                  <a:gd name="connsiteX36" fmla="*/ 465015 w 1606061"/>
                  <a:gd name="connsiteY36" fmla="*/ 488943 h 735127"/>
                  <a:gd name="connsiteX37" fmla="*/ 476738 w 1606061"/>
                  <a:gd name="connsiteY37" fmla="*/ 481127 h 735127"/>
                  <a:gd name="connsiteX38" fmla="*/ 484554 w 1606061"/>
                  <a:gd name="connsiteY38" fmla="*/ 469404 h 735127"/>
                  <a:gd name="connsiteX39" fmla="*/ 492369 w 1606061"/>
                  <a:gd name="connsiteY39" fmla="*/ 453774 h 735127"/>
                  <a:gd name="connsiteX40" fmla="*/ 500185 w 1606061"/>
                  <a:gd name="connsiteY40" fmla="*/ 445958 h 735127"/>
                  <a:gd name="connsiteX41" fmla="*/ 504092 w 1606061"/>
                  <a:gd name="connsiteY41" fmla="*/ 434235 h 735127"/>
                  <a:gd name="connsiteX42" fmla="*/ 531446 w 1606061"/>
                  <a:gd name="connsiteY42" fmla="*/ 469404 h 735127"/>
                  <a:gd name="connsiteX43" fmla="*/ 535354 w 1606061"/>
                  <a:gd name="connsiteY43" fmla="*/ 492850 h 735127"/>
                  <a:gd name="connsiteX44" fmla="*/ 543169 w 1606061"/>
                  <a:gd name="connsiteY44" fmla="*/ 531927 h 735127"/>
                  <a:gd name="connsiteX45" fmla="*/ 547077 w 1606061"/>
                  <a:gd name="connsiteY45" fmla="*/ 574912 h 735127"/>
                  <a:gd name="connsiteX46" fmla="*/ 554892 w 1606061"/>
                  <a:gd name="connsiteY46" fmla="*/ 555374 h 735127"/>
                  <a:gd name="connsiteX47" fmla="*/ 562708 w 1606061"/>
                  <a:gd name="connsiteY47" fmla="*/ 512389 h 735127"/>
                  <a:gd name="connsiteX48" fmla="*/ 570523 w 1606061"/>
                  <a:gd name="connsiteY48" fmla="*/ 492850 h 735127"/>
                  <a:gd name="connsiteX49" fmla="*/ 574431 w 1606061"/>
                  <a:gd name="connsiteY49" fmla="*/ 442050 h 735127"/>
                  <a:gd name="connsiteX50" fmla="*/ 590061 w 1606061"/>
                  <a:gd name="connsiteY50" fmla="*/ 363897 h 735127"/>
                  <a:gd name="connsiteX51" fmla="*/ 597877 w 1606061"/>
                  <a:gd name="connsiteY51" fmla="*/ 324820 h 735127"/>
                  <a:gd name="connsiteX52" fmla="*/ 601785 w 1606061"/>
                  <a:gd name="connsiteY52" fmla="*/ 305281 h 735127"/>
                  <a:gd name="connsiteX53" fmla="*/ 609600 w 1606061"/>
                  <a:gd name="connsiteY53" fmla="*/ 289650 h 735127"/>
                  <a:gd name="connsiteX54" fmla="*/ 621323 w 1606061"/>
                  <a:gd name="connsiteY54" fmla="*/ 266204 h 735127"/>
                  <a:gd name="connsiteX55" fmla="*/ 636954 w 1606061"/>
                  <a:gd name="connsiteY55" fmla="*/ 305281 h 735127"/>
                  <a:gd name="connsiteX56" fmla="*/ 644769 w 1606061"/>
                  <a:gd name="connsiteY56" fmla="*/ 328727 h 735127"/>
                  <a:gd name="connsiteX57" fmla="*/ 652585 w 1606061"/>
                  <a:gd name="connsiteY57" fmla="*/ 375620 h 735127"/>
                  <a:gd name="connsiteX58" fmla="*/ 660400 w 1606061"/>
                  <a:gd name="connsiteY58" fmla="*/ 402974 h 735127"/>
                  <a:gd name="connsiteX59" fmla="*/ 676031 w 1606061"/>
                  <a:gd name="connsiteY59" fmla="*/ 442050 h 735127"/>
                  <a:gd name="connsiteX60" fmla="*/ 695569 w 1606061"/>
                  <a:gd name="connsiteY60" fmla="*/ 379527 h 735127"/>
                  <a:gd name="connsiteX61" fmla="*/ 711200 w 1606061"/>
                  <a:gd name="connsiteY61" fmla="*/ 359989 h 735127"/>
                  <a:gd name="connsiteX62" fmla="*/ 715108 w 1606061"/>
                  <a:gd name="connsiteY62" fmla="*/ 344358 h 735127"/>
                  <a:gd name="connsiteX63" fmla="*/ 726831 w 1606061"/>
                  <a:gd name="connsiteY63" fmla="*/ 352174 h 735127"/>
                  <a:gd name="connsiteX64" fmla="*/ 730738 w 1606061"/>
                  <a:gd name="connsiteY64" fmla="*/ 363897 h 735127"/>
                  <a:gd name="connsiteX65" fmla="*/ 738554 w 1606061"/>
                  <a:gd name="connsiteY65" fmla="*/ 371712 h 735127"/>
                  <a:gd name="connsiteX66" fmla="*/ 750277 w 1606061"/>
                  <a:gd name="connsiteY66" fmla="*/ 387343 h 735127"/>
                  <a:gd name="connsiteX67" fmla="*/ 754185 w 1606061"/>
                  <a:gd name="connsiteY67" fmla="*/ 363897 h 735127"/>
                  <a:gd name="connsiteX68" fmla="*/ 769815 w 1606061"/>
                  <a:gd name="connsiteY68" fmla="*/ 309189 h 735127"/>
                  <a:gd name="connsiteX69" fmla="*/ 777631 w 1606061"/>
                  <a:gd name="connsiteY69" fmla="*/ 266204 h 735127"/>
                  <a:gd name="connsiteX70" fmla="*/ 785446 w 1606061"/>
                  <a:gd name="connsiteY70" fmla="*/ 277927 h 735127"/>
                  <a:gd name="connsiteX71" fmla="*/ 789354 w 1606061"/>
                  <a:gd name="connsiteY71" fmla="*/ 293558 h 735127"/>
                  <a:gd name="connsiteX72" fmla="*/ 793261 w 1606061"/>
                  <a:gd name="connsiteY72" fmla="*/ 305281 h 735127"/>
                  <a:gd name="connsiteX73" fmla="*/ 797169 w 1606061"/>
                  <a:gd name="connsiteY73" fmla="*/ 320912 h 735127"/>
                  <a:gd name="connsiteX74" fmla="*/ 804985 w 1606061"/>
                  <a:gd name="connsiteY74" fmla="*/ 328727 h 735127"/>
                  <a:gd name="connsiteX75" fmla="*/ 820615 w 1606061"/>
                  <a:gd name="connsiteY75" fmla="*/ 266204 h 735127"/>
                  <a:gd name="connsiteX76" fmla="*/ 824523 w 1606061"/>
                  <a:gd name="connsiteY76" fmla="*/ 246666 h 735127"/>
                  <a:gd name="connsiteX77" fmla="*/ 840154 w 1606061"/>
                  <a:gd name="connsiteY77" fmla="*/ 219312 h 735127"/>
                  <a:gd name="connsiteX78" fmla="*/ 851877 w 1606061"/>
                  <a:gd name="connsiteY78" fmla="*/ 184143 h 735127"/>
                  <a:gd name="connsiteX79" fmla="*/ 867508 w 1606061"/>
                  <a:gd name="connsiteY79" fmla="*/ 152881 h 735127"/>
                  <a:gd name="connsiteX80" fmla="*/ 883138 w 1606061"/>
                  <a:gd name="connsiteY80" fmla="*/ 180235 h 735127"/>
                  <a:gd name="connsiteX81" fmla="*/ 890954 w 1606061"/>
                  <a:gd name="connsiteY81" fmla="*/ 207589 h 735127"/>
                  <a:gd name="connsiteX82" fmla="*/ 902677 w 1606061"/>
                  <a:gd name="connsiteY82" fmla="*/ 195866 h 735127"/>
                  <a:gd name="connsiteX83" fmla="*/ 918308 w 1606061"/>
                  <a:gd name="connsiteY83" fmla="*/ 172420 h 735127"/>
                  <a:gd name="connsiteX84" fmla="*/ 930031 w 1606061"/>
                  <a:gd name="connsiteY84" fmla="*/ 191958 h 735127"/>
                  <a:gd name="connsiteX85" fmla="*/ 937846 w 1606061"/>
                  <a:gd name="connsiteY85" fmla="*/ 231035 h 735127"/>
                  <a:gd name="connsiteX86" fmla="*/ 953477 w 1606061"/>
                  <a:gd name="connsiteY86" fmla="*/ 215404 h 735127"/>
                  <a:gd name="connsiteX87" fmla="*/ 961292 w 1606061"/>
                  <a:gd name="connsiteY87" fmla="*/ 203681 h 735127"/>
                  <a:gd name="connsiteX88" fmla="*/ 984738 w 1606061"/>
                  <a:gd name="connsiteY88" fmla="*/ 211497 h 735127"/>
                  <a:gd name="connsiteX89" fmla="*/ 996461 w 1606061"/>
                  <a:gd name="connsiteY89" fmla="*/ 234943 h 735127"/>
                  <a:gd name="connsiteX90" fmla="*/ 1008185 w 1606061"/>
                  <a:gd name="connsiteY90" fmla="*/ 238850 h 735127"/>
                  <a:gd name="connsiteX91" fmla="*/ 1058985 w 1606061"/>
                  <a:gd name="connsiteY91" fmla="*/ 250574 h 735127"/>
                  <a:gd name="connsiteX92" fmla="*/ 1090246 w 1606061"/>
                  <a:gd name="connsiteY92" fmla="*/ 242758 h 735127"/>
                  <a:gd name="connsiteX93" fmla="*/ 1113692 w 1606061"/>
                  <a:gd name="connsiteY93" fmla="*/ 219312 h 735127"/>
                  <a:gd name="connsiteX94" fmla="*/ 1125415 w 1606061"/>
                  <a:gd name="connsiteY94" fmla="*/ 199774 h 735127"/>
                  <a:gd name="connsiteX95" fmla="*/ 1144954 w 1606061"/>
                  <a:gd name="connsiteY95" fmla="*/ 168512 h 735127"/>
                  <a:gd name="connsiteX96" fmla="*/ 1148861 w 1606061"/>
                  <a:gd name="connsiteY96" fmla="*/ 152881 h 735127"/>
                  <a:gd name="connsiteX97" fmla="*/ 1156677 w 1606061"/>
                  <a:gd name="connsiteY97" fmla="*/ 137250 h 735127"/>
                  <a:gd name="connsiteX98" fmla="*/ 1160585 w 1606061"/>
                  <a:gd name="connsiteY98" fmla="*/ 125527 h 735127"/>
                  <a:gd name="connsiteX99" fmla="*/ 1156677 w 1606061"/>
                  <a:gd name="connsiteY99" fmla="*/ 242758 h 735127"/>
                  <a:gd name="connsiteX100" fmla="*/ 1148861 w 1606061"/>
                  <a:gd name="connsiteY100" fmla="*/ 277927 h 735127"/>
                  <a:gd name="connsiteX101" fmla="*/ 1141046 w 1606061"/>
                  <a:gd name="connsiteY101" fmla="*/ 313097 h 735127"/>
                  <a:gd name="connsiteX102" fmla="*/ 1144954 w 1606061"/>
                  <a:gd name="connsiteY102" fmla="*/ 465497 h 735127"/>
                  <a:gd name="connsiteX103" fmla="*/ 1152769 w 1606061"/>
                  <a:gd name="connsiteY103" fmla="*/ 488943 h 735127"/>
                  <a:gd name="connsiteX104" fmla="*/ 1160585 w 1606061"/>
                  <a:gd name="connsiteY104" fmla="*/ 477220 h 735127"/>
                  <a:gd name="connsiteX105" fmla="*/ 1168400 w 1606061"/>
                  <a:gd name="connsiteY105" fmla="*/ 457681 h 735127"/>
                  <a:gd name="connsiteX106" fmla="*/ 1180123 w 1606061"/>
                  <a:gd name="connsiteY106" fmla="*/ 445958 h 735127"/>
                  <a:gd name="connsiteX107" fmla="*/ 1195754 w 1606061"/>
                  <a:gd name="connsiteY107" fmla="*/ 414697 h 735127"/>
                  <a:gd name="connsiteX108" fmla="*/ 1199661 w 1606061"/>
                  <a:gd name="connsiteY108" fmla="*/ 402974 h 735127"/>
                  <a:gd name="connsiteX109" fmla="*/ 1203569 w 1606061"/>
                  <a:gd name="connsiteY109" fmla="*/ 379527 h 735127"/>
                  <a:gd name="connsiteX110" fmla="*/ 1211385 w 1606061"/>
                  <a:gd name="connsiteY110" fmla="*/ 371712 h 735127"/>
                  <a:gd name="connsiteX111" fmla="*/ 1223108 w 1606061"/>
                  <a:gd name="connsiteY111" fmla="*/ 328727 h 735127"/>
                  <a:gd name="connsiteX112" fmla="*/ 1234831 w 1606061"/>
                  <a:gd name="connsiteY112" fmla="*/ 281835 h 735127"/>
                  <a:gd name="connsiteX113" fmla="*/ 1238738 w 1606061"/>
                  <a:gd name="connsiteY113" fmla="*/ 266204 h 735127"/>
                  <a:gd name="connsiteX114" fmla="*/ 1246554 w 1606061"/>
                  <a:gd name="connsiteY114" fmla="*/ 254481 h 735127"/>
                  <a:gd name="connsiteX115" fmla="*/ 1254369 w 1606061"/>
                  <a:gd name="connsiteY115" fmla="*/ 227127 h 735127"/>
                  <a:gd name="connsiteX116" fmla="*/ 1266092 w 1606061"/>
                  <a:gd name="connsiteY116" fmla="*/ 180235 h 735127"/>
                  <a:gd name="connsiteX117" fmla="*/ 1277815 w 1606061"/>
                  <a:gd name="connsiteY117" fmla="*/ 164604 h 735127"/>
                  <a:gd name="connsiteX118" fmla="*/ 1285631 w 1606061"/>
                  <a:gd name="connsiteY118" fmla="*/ 172420 h 735127"/>
                  <a:gd name="connsiteX119" fmla="*/ 1293446 w 1606061"/>
                  <a:gd name="connsiteY119" fmla="*/ 184143 h 735127"/>
                  <a:gd name="connsiteX120" fmla="*/ 1305169 w 1606061"/>
                  <a:gd name="connsiteY120" fmla="*/ 191958 h 735127"/>
                  <a:gd name="connsiteX121" fmla="*/ 1316892 w 1606061"/>
                  <a:gd name="connsiteY121" fmla="*/ 188050 h 735127"/>
                  <a:gd name="connsiteX122" fmla="*/ 1332523 w 1606061"/>
                  <a:gd name="connsiteY122" fmla="*/ 145066 h 735127"/>
                  <a:gd name="connsiteX123" fmla="*/ 1348154 w 1606061"/>
                  <a:gd name="connsiteY123" fmla="*/ 129435 h 735127"/>
                  <a:gd name="connsiteX124" fmla="*/ 1363785 w 1606061"/>
                  <a:gd name="connsiteY124" fmla="*/ 152881 h 735127"/>
                  <a:gd name="connsiteX125" fmla="*/ 1375508 w 1606061"/>
                  <a:gd name="connsiteY125" fmla="*/ 180235 h 735127"/>
                  <a:gd name="connsiteX126" fmla="*/ 1383323 w 1606061"/>
                  <a:gd name="connsiteY126" fmla="*/ 223220 h 735127"/>
                  <a:gd name="connsiteX127" fmla="*/ 1391138 w 1606061"/>
                  <a:gd name="connsiteY127" fmla="*/ 238850 h 735127"/>
                  <a:gd name="connsiteX128" fmla="*/ 1395046 w 1606061"/>
                  <a:gd name="connsiteY128" fmla="*/ 258389 h 735127"/>
                  <a:gd name="connsiteX129" fmla="*/ 1414585 w 1606061"/>
                  <a:gd name="connsiteY129" fmla="*/ 227127 h 735127"/>
                  <a:gd name="connsiteX130" fmla="*/ 1418492 w 1606061"/>
                  <a:gd name="connsiteY130" fmla="*/ 211497 h 735127"/>
                  <a:gd name="connsiteX131" fmla="*/ 1430215 w 1606061"/>
                  <a:gd name="connsiteY131" fmla="*/ 176327 h 735127"/>
                  <a:gd name="connsiteX132" fmla="*/ 1438031 w 1606061"/>
                  <a:gd name="connsiteY132" fmla="*/ 137250 h 735127"/>
                  <a:gd name="connsiteX133" fmla="*/ 1441938 w 1606061"/>
                  <a:gd name="connsiteY133" fmla="*/ 102081 h 735127"/>
                  <a:gd name="connsiteX134" fmla="*/ 1453661 w 1606061"/>
                  <a:gd name="connsiteY134" fmla="*/ 121620 h 735127"/>
                  <a:gd name="connsiteX135" fmla="*/ 1469292 w 1606061"/>
                  <a:gd name="connsiteY135" fmla="*/ 145066 h 735127"/>
                  <a:gd name="connsiteX136" fmla="*/ 1477108 w 1606061"/>
                  <a:gd name="connsiteY136" fmla="*/ 109897 h 735127"/>
                  <a:gd name="connsiteX137" fmla="*/ 1484923 w 1606061"/>
                  <a:gd name="connsiteY137" fmla="*/ 78635 h 735127"/>
                  <a:gd name="connsiteX138" fmla="*/ 1496646 w 1606061"/>
                  <a:gd name="connsiteY138" fmla="*/ 66912 h 735127"/>
                  <a:gd name="connsiteX139" fmla="*/ 1516185 w 1606061"/>
                  <a:gd name="connsiteY139" fmla="*/ 74727 h 735127"/>
                  <a:gd name="connsiteX140" fmla="*/ 1551354 w 1606061"/>
                  <a:gd name="connsiteY140" fmla="*/ 90358 h 735127"/>
                  <a:gd name="connsiteX141" fmla="*/ 1574800 w 1606061"/>
                  <a:gd name="connsiteY141" fmla="*/ 59097 h 735127"/>
                  <a:gd name="connsiteX142" fmla="*/ 1590431 w 1606061"/>
                  <a:gd name="connsiteY142" fmla="*/ 27835 h 735127"/>
                  <a:gd name="connsiteX143" fmla="*/ 1598246 w 1606061"/>
                  <a:gd name="connsiteY143" fmla="*/ 12204 h 735127"/>
                  <a:gd name="connsiteX144" fmla="*/ 1602154 w 1606061"/>
                  <a:gd name="connsiteY144" fmla="*/ 481 h 735127"/>
                  <a:gd name="connsiteX145" fmla="*/ 1606061 w 1606061"/>
                  <a:gd name="connsiteY145" fmla="*/ 481 h 7351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</a:cxnLst>
                <a:rect l="l" t="t" r="r" b="b"/>
                <a:pathLst>
                  <a:path w="1606061" h="735127">
                    <a:moveTo>
                      <a:pt x="0" y="735127"/>
                    </a:moveTo>
                    <a:cubicBezTo>
                      <a:pt x="1303" y="709076"/>
                      <a:pt x="384" y="682818"/>
                      <a:pt x="3908" y="656974"/>
                    </a:cubicBezTo>
                    <a:cubicBezTo>
                      <a:pt x="4406" y="653324"/>
                      <a:pt x="8039" y="649158"/>
                      <a:pt x="11723" y="649158"/>
                    </a:cubicBezTo>
                    <a:cubicBezTo>
                      <a:pt x="15407" y="649158"/>
                      <a:pt x="16708" y="654615"/>
                      <a:pt x="19538" y="656974"/>
                    </a:cubicBezTo>
                    <a:cubicBezTo>
                      <a:pt x="24541" y="661144"/>
                      <a:pt x="29959" y="664789"/>
                      <a:pt x="35169" y="668697"/>
                    </a:cubicBezTo>
                    <a:cubicBezTo>
                      <a:pt x="36472" y="673907"/>
                      <a:pt x="36098" y="679859"/>
                      <a:pt x="39077" y="684327"/>
                    </a:cubicBezTo>
                    <a:cubicBezTo>
                      <a:pt x="41682" y="688235"/>
                      <a:pt x="47479" y="688822"/>
                      <a:pt x="50800" y="692143"/>
                    </a:cubicBezTo>
                    <a:cubicBezTo>
                      <a:pt x="54121" y="695464"/>
                      <a:pt x="55608" y="700258"/>
                      <a:pt x="58615" y="703866"/>
                    </a:cubicBezTo>
                    <a:cubicBezTo>
                      <a:pt x="62153" y="708111"/>
                      <a:pt x="66430" y="711681"/>
                      <a:pt x="70338" y="715589"/>
                    </a:cubicBezTo>
                    <a:cubicBezTo>
                      <a:pt x="76851" y="699958"/>
                      <a:pt x="82305" y="683843"/>
                      <a:pt x="89877" y="668697"/>
                    </a:cubicBezTo>
                    <a:cubicBezTo>
                      <a:pt x="92482" y="663487"/>
                      <a:pt x="94306" y="657806"/>
                      <a:pt x="97692" y="653066"/>
                    </a:cubicBezTo>
                    <a:cubicBezTo>
                      <a:pt x="100904" y="648569"/>
                      <a:pt x="105877" y="645588"/>
                      <a:pt x="109415" y="641343"/>
                    </a:cubicBezTo>
                    <a:cubicBezTo>
                      <a:pt x="112422" y="637735"/>
                      <a:pt x="114626" y="633528"/>
                      <a:pt x="117231" y="629620"/>
                    </a:cubicBezTo>
                    <a:cubicBezTo>
                      <a:pt x="126393" y="602128"/>
                      <a:pt x="114468" y="636067"/>
                      <a:pt x="128954" y="602266"/>
                    </a:cubicBezTo>
                    <a:cubicBezTo>
                      <a:pt x="130577" y="598480"/>
                      <a:pt x="131559" y="594451"/>
                      <a:pt x="132861" y="590543"/>
                    </a:cubicBezTo>
                    <a:cubicBezTo>
                      <a:pt x="135466" y="593148"/>
                      <a:pt x="139181" y="594991"/>
                      <a:pt x="140677" y="598358"/>
                    </a:cubicBezTo>
                    <a:cubicBezTo>
                      <a:pt x="150249" y="619895"/>
                      <a:pt x="147902" y="630577"/>
                      <a:pt x="152400" y="653066"/>
                    </a:cubicBezTo>
                    <a:cubicBezTo>
                      <a:pt x="153208" y="657105"/>
                      <a:pt x="155005" y="660881"/>
                      <a:pt x="156308" y="664789"/>
                    </a:cubicBezTo>
                    <a:cubicBezTo>
                      <a:pt x="163116" y="651171"/>
                      <a:pt x="166949" y="644588"/>
                      <a:pt x="171938" y="629620"/>
                    </a:cubicBezTo>
                    <a:cubicBezTo>
                      <a:pt x="173636" y="624525"/>
                      <a:pt x="173665" y="618897"/>
                      <a:pt x="175846" y="613989"/>
                    </a:cubicBezTo>
                    <a:cubicBezTo>
                      <a:pt x="183615" y="596508"/>
                      <a:pt x="187144" y="594875"/>
                      <a:pt x="199292" y="582727"/>
                    </a:cubicBezTo>
                    <a:cubicBezTo>
                      <a:pt x="203200" y="586635"/>
                      <a:pt x="208544" y="589507"/>
                      <a:pt x="211015" y="594450"/>
                    </a:cubicBezTo>
                    <a:cubicBezTo>
                      <a:pt x="213985" y="600391"/>
                      <a:pt x="208281" y="613989"/>
                      <a:pt x="214923" y="613989"/>
                    </a:cubicBezTo>
                    <a:cubicBezTo>
                      <a:pt x="217376" y="613989"/>
                      <a:pt x="232657" y="582428"/>
                      <a:pt x="234461" y="578820"/>
                    </a:cubicBezTo>
                    <a:cubicBezTo>
                      <a:pt x="240974" y="582728"/>
                      <a:pt x="246405" y="590543"/>
                      <a:pt x="254000" y="590543"/>
                    </a:cubicBezTo>
                    <a:cubicBezTo>
                      <a:pt x="260513" y="590543"/>
                      <a:pt x="264331" y="582606"/>
                      <a:pt x="269631" y="578820"/>
                    </a:cubicBezTo>
                    <a:cubicBezTo>
                      <a:pt x="284532" y="568176"/>
                      <a:pt x="280963" y="571160"/>
                      <a:pt x="300892" y="563189"/>
                    </a:cubicBezTo>
                    <a:cubicBezTo>
                      <a:pt x="302195" y="565143"/>
                      <a:pt x="313919" y="585983"/>
                      <a:pt x="320431" y="582727"/>
                    </a:cubicBezTo>
                    <a:cubicBezTo>
                      <a:pt x="327224" y="579330"/>
                      <a:pt x="327153" y="568905"/>
                      <a:pt x="332154" y="563189"/>
                    </a:cubicBezTo>
                    <a:cubicBezTo>
                      <a:pt x="336443" y="558288"/>
                      <a:pt x="342944" y="555823"/>
                      <a:pt x="347785" y="551466"/>
                    </a:cubicBezTo>
                    <a:cubicBezTo>
                      <a:pt x="356000" y="544072"/>
                      <a:pt x="363416" y="535835"/>
                      <a:pt x="371231" y="528020"/>
                    </a:cubicBezTo>
                    <a:lnTo>
                      <a:pt x="382954" y="516297"/>
                    </a:lnTo>
                    <a:cubicBezTo>
                      <a:pt x="389285" y="503635"/>
                      <a:pt x="395011" y="490239"/>
                      <a:pt x="406400" y="481127"/>
                    </a:cubicBezTo>
                    <a:cubicBezTo>
                      <a:pt x="410067" y="478193"/>
                      <a:pt x="414215" y="475917"/>
                      <a:pt x="418123" y="473312"/>
                    </a:cubicBezTo>
                    <a:cubicBezTo>
                      <a:pt x="436733" y="501227"/>
                      <a:pt x="431476" y="487645"/>
                      <a:pt x="437661" y="512389"/>
                    </a:cubicBezTo>
                    <a:cubicBezTo>
                      <a:pt x="442871" y="511086"/>
                      <a:pt x="449214" y="511976"/>
                      <a:pt x="453292" y="508481"/>
                    </a:cubicBezTo>
                    <a:cubicBezTo>
                      <a:pt x="459059" y="503538"/>
                      <a:pt x="460072" y="494710"/>
                      <a:pt x="465015" y="488943"/>
                    </a:cubicBezTo>
                    <a:cubicBezTo>
                      <a:pt x="468071" y="485377"/>
                      <a:pt x="472830" y="483732"/>
                      <a:pt x="476738" y="481127"/>
                    </a:cubicBezTo>
                    <a:cubicBezTo>
                      <a:pt x="479343" y="477219"/>
                      <a:pt x="482224" y="473482"/>
                      <a:pt x="484554" y="469404"/>
                    </a:cubicBezTo>
                    <a:cubicBezTo>
                      <a:pt x="487444" y="464347"/>
                      <a:pt x="489138" y="458621"/>
                      <a:pt x="492369" y="453774"/>
                    </a:cubicBezTo>
                    <a:cubicBezTo>
                      <a:pt x="494413" y="450708"/>
                      <a:pt x="497580" y="448563"/>
                      <a:pt x="500185" y="445958"/>
                    </a:cubicBezTo>
                    <a:cubicBezTo>
                      <a:pt x="501487" y="442050"/>
                      <a:pt x="499973" y="434235"/>
                      <a:pt x="504092" y="434235"/>
                    </a:cubicBezTo>
                    <a:cubicBezTo>
                      <a:pt x="518230" y="434235"/>
                      <a:pt x="528191" y="462894"/>
                      <a:pt x="531446" y="469404"/>
                    </a:cubicBezTo>
                    <a:cubicBezTo>
                      <a:pt x="532749" y="477219"/>
                      <a:pt x="533800" y="485081"/>
                      <a:pt x="535354" y="492850"/>
                    </a:cubicBezTo>
                    <a:cubicBezTo>
                      <a:pt x="540527" y="518716"/>
                      <a:pt x="539345" y="499424"/>
                      <a:pt x="543169" y="531927"/>
                    </a:cubicBezTo>
                    <a:cubicBezTo>
                      <a:pt x="544850" y="546216"/>
                      <a:pt x="545774" y="560584"/>
                      <a:pt x="547077" y="574912"/>
                    </a:cubicBezTo>
                    <a:cubicBezTo>
                      <a:pt x="549682" y="568399"/>
                      <a:pt x="553046" y="562141"/>
                      <a:pt x="554892" y="555374"/>
                    </a:cubicBezTo>
                    <a:cubicBezTo>
                      <a:pt x="562316" y="528153"/>
                      <a:pt x="555214" y="537369"/>
                      <a:pt x="562708" y="512389"/>
                    </a:cubicBezTo>
                    <a:cubicBezTo>
                      <a:pt x="564724" y="505670"/>
                      <a:pt x="567918" y="499363"/>
                      <a:pt x="570523" y="492850"/>
                    </a:cubicBezTo>
                    <a:cubicBezTo>
                      <a:pt x="571826" y="475917"/>
                      <a:pt x="572683" y="458943"/>
                      <a:pt x="574431" y="442050"/>
                    </a:cubicBezTo>
                    <a:cubicBezTo>
                      <a:pt x="581113" y="377458"/>
                      <a:pt x="573368" y="397284"/>
                      <a:pt x="590061" y="363897"/>
                    </a:cubicBezTo>
                    <a:cubicBezTo>
                      <a:pt x="597720" y="317947"/>
                      <a:pt x="590103" y="359798"/>
                      <a:pt x="597877" y="324820"/>
                    </a:cubicBezTo>
                    <a:cubicBezTo>
                      <a:pt x="599318" y="318336"/>
                      <a:pt x="599685" y="311582"/>
                      <a:pt x="601785" y="305281"/>
                    </a:cubicBezTo>
                    <a:cubicBezTo>
                      <a:pt x="603627" y="299755"/>
                      <a:pt x="607305" y="295004"/>
                      <a:pt x="609600" y="289650"/>
                    </a:cubicBezTo>
                    <a:cubicBezTo>
                      <a:pt x="619306" y="267002"/>
                      <a:pt x="606306" y="288731"/>
                      <a:pt x="621323" y="266204"/>
                    </a:cubicBezTo>
                    <a:cubicBezTo>
                      <a:pt x="635042" y="286783"/>
                      <a:pt x="626548" y="271461"/>
                      <a:pt x="636954" y="305281"/>
                    </a:cubicBezTo>
                    <a:cubicBezTo>
                      <a:pt x="639377" y="313155"/>
                      <a:pt x="642601" y="320779"/>
                      <a:pt x="644769" y="328727"/>
                    </a:cubicBezTo>
                    <a:cubicBezTo>
                      <a:pt x="649187" y="344927"/>
                      <a:pt x="649535" y="358845"/>
                      <a:pt x="652585" y="375620"/>
                    </a:cubicBezTo>
                    <a:cubicBezTo>
                      <a:pt x="656136" y="395150"/>
                      <a:pt x="655833" y="386229"/>
                      <a:pt x="660400" y="402974"/>
                    </a:cubicBezTo>
                    <a:cubicBezTo>
                      <a:pt x="670197" y="438898"/>
                      <a:pt x="660246" y="426267"/>
                      <a:pt x="676031" y="442050"/>
                    </a:cubicBezTo>
                    <a:cubicBezTo>
                      <a:pt x="680340" y="424812"/>
                      <a:pt x="689266" y="387406"/>
                      <a:pt x="695569" y="379527"/>
                    </a:cubicBezTo>
                    <a:lnTo>
                      <a:pt x="711200" y="359989"/>
                    </a:lnTo>
                    <a:cubicBezTo>
                      <a:pt x="712503" y="354779"/>
                      <a:pt x="710304" y="346760"/>
                      <a:pt x="715108" y="344358"/>
                    </a:cubicBezTo>
                    <a:cubicBezTo>
                      <a:pt x="719309" y="342258"/>
                      <a:pt x="723897" y="348506"/>
                      <a:pt x="726831" y="352174"/>
                    </a:cubicBezTo>
                    <a:cubicBezTo>
                      <a:pt x="729404" y="355390"/>
                      <a:pt x="728619" y="360365"/>
                      <a:pt x="730738" y="363897"/>
                    </a:cubicBezTo>
                    <a:cubicBezTo>
                      <a:pt x="732634" y="367056"/>
                      <a:pt x="736195" y="368882"/>
                      <a:pt x="738554" y="371712"/>
                    </a:cubicBezTo>
                    <a:cubicBezTo>
                      <a:pt x="742724" y="376715"/>
                      <a:pt x="746369" y="382133"/>
                      <a:pt x="750277" y="387343"/>
                    </a:cubicBezTo>
                    <a:cubicBezTo>
                      <a:pt x="751580" y="379528"/>
                      <a:pt x="752263" y="371584"/>
                      <a:pt x="754185" y="363897"/>
                    </a:cubicBezTo>
                    <a:cubicBezTo>
                      <a:pt x="760673" y="337946"/>
                      <a:pt x="766161" y="338422"/>
                      <a:pt x="769815" y="309189"/>
                    </a:cubicBezTo>
                    <a:cubicBezTo>
                      <a:pt x="774234" y="273840"/>
                      <a:pt x="770402" y="287890"/>
                      <a:pt x="777631" y="266204"/>
                    </a:cubicBezTo>
                    <a:cubicBezTo>
                      <a:pt x="780236" y="270112"/>
                      <a:pt x="783596" y="273610"/>
                      <a:pt x="785446" y="277927"/>
                    </a:cubicBezTo>
                    <a:cubicBezTo>
                      <a:pt x="787562" y="282863"/>
                      <a:pt x="787879" y="288394"/>
                      <a:pt x="789354" y="293558"/>
                    </a:cubicBezTo>
                    <a:cubicBezTo>
                      <a:pt x="790486" y="297519"/>
                      <a:pt x="792129" y="301320"/>
                      <a:pt x="793261" y="305281"/>
                    </a:cubicBezTo>
                    <a:cubicBezTo>
                      <a:pt x="794736" y="310445"/>
                      <a:pt x="794767" y="316108"/>
                      <a:pt x="797169" y="320912"/>
                    </a:cubicBezTo>
                    <a:cubicBezTo>
                      <a:pt x="798817" y="324207"/>
                      <a:pt x="802380" y="326122"/>
                      <a:pt x="804985" y="328727"/>
                    </a:cubicBezTo>
                    <a:cubicBezTo>
                      <a:pt x="812197" y="278237"/>
                      <a:pt x="803890" y="324741"/>
                      <a:pt x="820615" y="266204"/>
                    </a:cubicBezTo>
                    <a:cubicBezTo>
                      <a:pt x="822440" y="259818"/>
                      <a:pt x="822423" y="252967"/>
                      <a:pt x="824523" y="246666"/>
                    </a:cubicBezTo>
                    <a:cubicBezTo>
                      <a:pt x="827829" y="236747"/>
                      <a:pt x="834435" y="227890"/>
                      <a:pt x="840154" y="219312"/>
                    </a:cubicBezTo>
                    <a:cubicBezTo>
                      <a:pt x="844398" y="202335"/>
                      <a:pt x="843848" y="201538"/>
                      <a:pt x="851877" y="184143"/>
                    </a:cubicBezTo>
                    <a:cubicBezTo>
                      <a:pt x="856759" y="173565"/>
                      <a:pt x="867508" y="152881"/>
                      <a:pt x="867508" y="152881"/>
                    </a:cubicBezTo>
                    <a:cubicBezTo>
                      <a:pt x="875358" y="164656"/>
                      <a:pt x="877188" y="166351"/>
                      <a:pt x="883138" y="180235"/>
                    </a:cubicBezTo>
                    <a:cubicBezTo>
                      <a:pt x="886502" y="188086"/>
                      <a:pt x="888970" y="199654"/>
                      <a:pt x="890954" y="207589"/>
                    </a:cubicBezTo>
                    <a:cubicBezTo>
                      <a:pt x="894862" y="203681"/>
                      <a:pt x="899284" y="200228"/>
                      <a:pt x="902677" y="195866"/>
                    </a:cubicBezTo>
                    <a:cubicBezTo>
                      <a:pt x="908444" y="188452"/>
                      <a:pt x="918308" y="172420"/>
                      <a:pt x="918308" y="172420"/>
                    </a:cubicBezTo>
                    <a:cubicBezTo>
                      <a:pt x="922216" y="178933"/>
                      <a:pt x="927629" y="184753"/>
                      <a:pt x="930031" y="191958"/>
                    </a:cubicBezTo>
                    <a:cubicBezTo>
                      <a:pt x="934232" y="204560"/>
                      <a:pt x="937846" y="231035"/>
                      <a:pt x="937846" y="231035"/>
                    </a:cubicBezTo>
                    <a:cubicBezTo>
                      <a:pt x="943056" y="225825"/>
                      <a:pt x="948682" y="220999"/>
                      <a:pt x="953477" y="215404"/>
                    </a:cubicBezTo>
                    <a:cubicBezTo>
                      <a:pt x="956533" y="211838"/>
                      <a:pt x="956632" y="204263"/>
                      <a:pt x="961292" y="203681"/>
                    </a:cubicBezTo>
                    <a:cubicBezTo>
                      <a:pt x="969467" y="202659"/>
                      <a:pt x="976923" y="208892"/>
                      <a:pt x="984738" y="211497"/>
                    </a:cubicBezTo>
                    <a:cubicBezTo>
                      <a:pt x="987312" y="219218"/>
                      <a:pt x="989576" y="229435"/>
                      <a:pt x="996461" y="234943"/>
                    </a:cubicBezTo>
                    <a:cubicBezTo>
                      <a:pt x="999678" y="237516"/>
                      <a:pt x="1004399" y="237227"/>
                      <a:pt x="1008185" y="238850"/>
                    </a:cubicBezTo>
                    <a:cubicBezTo>
                      <a:pt x="1040261" y="252597"/>
                      <a:pt x="1006086" y="244696"/>
                      <a:pt x="1058985" y="250574"/>
                    </a:cubicBezTo>
                    <a:cubicBezTo>
                      <a:pt x="1069405" y="247969"/>
                      <a:pt x="1080152" y="246429"/>
                      <a:pt x="1090246" y="242758"/>
                    </a:cubicBezTo>
                    <a:cubicBezTo>
                      <a:pt x="1101280" y="238746"/>
                      <a:pt x="1107622" y="228417"/>
                      <a:pt x="1113692" y="219312"/>
                    </a:cubicBezTo>
                    <a:cubicBezTo>
                      <a:pt x="1117905" y="212993"/>
                      <a:pt x="1121202" y="206093"/>
                      <a:pt x="1125415" y="199774"/>
                    </a:cubicBezTo>
                    <a:cubicBezTo>
                      <a:pt x="1145706" y="169337"/>
                      <a:pt x="1129688" y="199043"/>
                      <a:pt x="1144954" y="168512"/>
                    </a:cubicBezTo>
                    <a:cubicBezTo>
                      <a:pt x="1146256" y="163302"/>
                      <a:pt x="1146975" y="157910"/>
                      <a:pt x="1148861" y="152881"/>
                    </a:cubicBezTo>
                    <a:cubicBezTo>
                      <a:pt x="1150906" y="147426"/>
                      <a:pt x="1154382" y="142604"/>
                      <a:pt x="1156677" y="137250"/>
                    </a:cubicBezTo>
                    <a:cubicBezTo>
                      <a:pt x="1158300" y="133464"/>
                      <a:pt x="1159282" y="129435"/>
                      <a:pt x="1160585" y="125527"/>
                    </a:cubicBezTo>
                    <a:cubicBezTo>
                      <a:pt x="1159282" y="164604"/>
                      <a:pt x="1158908" y="203723"/>
                      <a:pt x="1156677" y="242758"/>
                    </a:cubicBezTo>
                    <a:cubicBezTo>
                      <a:pt x="1156223" y="250695"/>
                      <a:pt x="1150735" y="269492"/>
                      <a:pt x="1148861" y="277927"/>
                    </a:cubicBezTo>
                    <a:cubicBezTo>
                      <a:pt x="1138937" y="322587"/>
                      <a:pt x="1150579" y="274968"/>
                      <a:pt x="1141046" y="313097"/>
                    </a:cubicBezTo>
                    <a:cubicBezTo>
                      <a:pt x="1142349" y="363897"/>
                      <a:pt x="1141574" y="414793"/>
                      <a:pt x="1144954" y="465497"/>
                    </a:cubicBezTo>
                    <a:cubicBezTo>
                      <a:pt x="1145502" y="473717"/>
                      <a:pt x="1152769" y="488943"/>
                      <a:pt x="1152769" y="488943"/>
                    </a:cubicBezTo>
                    <a:cubicBezTo>
                      <a:pt x="1155374" y="485035"/>
                      <a:pt x="1158485" y="481421"/>
                      <a:pt x="1160585" y="477220"/>
                    </a:cubicBezTo>
                    <a:cubicBezTo>
                      <a:pt x="1163722" y="470946"/>
                      <a:pt x="1164682" y="463629"/>
                      <a:pt x="1168400" y="457681"/>
                    </a:cubicBezTo>
                    <a:cubicBezTo>
                      <a:pt x="1171329" y="452995"/>
                      <a:pt x="1176215" y="449866"/>
                      <a:pt x="1180123" y="445958"/>
                    </a:cubicBezTo>
                    <a:cubicBezTo>
                      <a:pt x="1189103" y="419017"/>
                      <a:pt x="1182112" y="428337"/>
                      <a:pt x="1195754" y="414697"/>
                    </a:cubicBezTo>
                    <a:cubicBezTo>
                      <a:pt x="1197056" y="410789"/>
                      <a:pt x="1198768" y="406995"/>
                      <a:pt x="1199661" y="402974"/>
                    </a:cubicBezTo>
                    <a:cubicBezTo>
                      <a:pt x="1201380" y="395239"/>
                      <a:pt x="1200787" y="386946"/>
                      <a:pt x="1203569" y="379527"/>
                    </a:cubicBezTo>
                    <a:cubicBezTo>
                      <a:pt x="1204863" y="376077"/>
                      <a:pt x="1208780" y="374317"/>
                      <a:pt x="1211385" y="371712"/>
                    </a:cubicBezTo>
                    <a:cubicBezTo>
                      <a:pt x="1219571" y="330774"/>
                      <a:pt x="1209887" y="374999"/>
                      <a:pt x="1223108" y="328727"/>
                    </a:cubicBezTo>
                    <a:cubicBezTo>
                      <a:pt x="1227534" y="313235"/>
                      <a:pt x="1230924" y="297466"/>
                      <a:pt x="1234831" y="281835"/>
                    </a:cubicBezTo>
                    <a:cubicBezTo>
                      <a:pt x="1236133" y="276625"/>
                      <a:pt x="1235759" y="270673"/>
                      <a:pt x="1238738" y="266204"/>
                    </a:cubicBezTo>
                    <a:lnTo>
                      <a:pt x="1246554" y="254481"/>
                    </a:lnTo>
                    <a:cubicBezTo>
                      <a:pt x="1249159" y="245363"/>
                      <a:pt x="1252237" y="236367"/>
                      <a:pt x="1254369" y="227127"/>
                    </a:cubicBezTo>
                    <a:cubicBezTo>
                      <a:pt x="1257039" y="215555"/>
                      <a:pt x="1258467" y="190402"/>
                      <a:pt x="1266092" y="180235"/>
                    </a:cubicBezTo>
                    <a:lnTo>
                      <a:pt x="1277815" y="164604"/>
                    </a:lnTo>
                    <a:cubicBezTo>
                      <a:pt x="1280420" y="167209"/>
                      <a:pt x="1283329" y="169543"/>
                      <a:pt x="1285631" y="172420"/>
                    </a:cubicBezTo>
                    <a:cubicBezTo>
                      <a:pt x="1288565" y="176087"/>
                      <a:pt x="1290125" y="180822"/>
                      <a:pt x="1293446" y="184143"/>
                    </a:cubicBezTo>
                    <a:cubicBezTo>
                      <a:pt x="1296767" y="187464"/>
                      <a:pt x="1301261" y="189353"/>
                      <a:pt x="1305169" y="191958"/>
                    </a:cubicBezTo>
                    <a:cubicBezTo>
                      <a:pt x="1309077" y="190655"/>
                      <a:pt x="1314709" y="191543"/>
                      <a:pt x="1316892" y="188050"/>
                    </a:cubicBezTo>
                    <a:cubicBezTo>
                      <a:pt x="1344328" y="144154"/>
                      <a:pt x="1309398" y="175900"/>
                      <a:pt x="1332523" y="145066"/>
                    </a:cubicBezTo>
                    <a:cubicBezTo>
                      <a:pt x="1336944" y="139171"/>
                      <a:pt x="1348154" y="129435"/>
                      <a:pt x="1348154" y="129435"/>
                    </a:cubicBezTo>
                    <a:cubicBezTo>
                      <a:pt x="1353364" y="137250"/>
                      <a:pt x="1358952" y="144827"/>
                      <a:pt x="1363785" y="152881"/>
                    </a:cubicBezTo>
                    <a:cubicBezTo>
                      <a:pt x="1371026" y="164950"/>
                      <a:pt x="1371466" y="168109"/>
                      <a:pt x="1375508" y="180235"/>
                    </a:cubicBezTo>
                    <a:cubicBezTo>
                      <a:pt x="1376165" y="184179"/>
                      <a:pt x="1381501" y="217753"/>
                      <a:pt x="1383323" y="223220"/>
                    </a:cubicBezTo>
                    <a:cubicBezTo>
                      <a:pt x="1385165" y="228746"/>
                      <a:pt x="1388533" y="233640"/>
                      <a:pt x="1391138" y="238850"/>
                    </a:cubicBezTo>
                    <a:cubicBezTo>
                      <a:pt x="1392441" y="245363"/>
                      <a:pt x="1388602" y="256778"/>
                      <a:pt x="1395046" y="258389"/>
                    </a:cubicBezTo>
                    <a:cubicBezTo>
                      <a:pt x="1399554" y="259516"/>
                      <a:pt x="1413436" y="229426"/>
                      <a:pt x="1414585" y="227127"/>
                    </a:cubicBezTo>
                    <a:cubicBezTo>
                      <a:pt x="1415887" y="221917"/>
                      <a:pt x="1416913" y="216630"/>
                      <a:pt x="1418492" y="211497"/>
                    </a:cubicBezTo>
                    <a:cubicBezTo>
                      <a:pt x="1422126" y="199686"/>
                      <a:pt x="1428183" y="188516"/>
                      <a:pt x="1430215" y="176327"/>
                    </a:cubicBezTo>
                    <a:cubicBezTo>
                      <a:pt x="1435006" y="147583"/>
                      <a:pt x="1432201" y="160568"/>
                      <a:pt x="1438031" y="137250"/>
                    </a:cubicBezTo>
                    <a:cubicBezTo>
                      <a:pt x="1439333" y="125527"/>
                      <a:pt x="1433598" y="110421"/>
                      <a:pt x="1441938" y="102081"/>
                    </a:cubicBezTo>
                    <a:cubicBezTo>
                      <a:pt x="1447309" y="96710"/>
                      <a:pt x="1449583" y="115212"/>
                      <a:pt x="1453661" y="121620"/>
                    </a:cubicBezTo>
                    <a:cubicBezTo>
                      <a:pt x="1458704" y="129544"/>
                      <a:pt x="1469292" y="145066"/>
                      <a:pt x="1469292" y="145066"/>
                    </a:cubicBezTo>
                    <a:cubicBezTo>
                      <a:pt x="1481095" y="86054"/>
                      <a:pt x="1466057" y="159628"/>
                      <a:pt x="1477108" y="109897"/>
                    </a:cubicBezTo>
                    <a:cubicBezTo>
                      <a:pt x="1477766" y="106934"/>
                      <a:pt x="1481430" y="83874"/>
                      <a:pt x="1484923" y="78635"/>
                    </a:cubicBezTo>
                    <a:cubicBezTo>
                      <a:pt x="1487988" y="74037"/>
                      <a:pt x="1492738" y="70820"/>
                      <a:pt x="1496646" y="66912"/>
                    </a:cubicBezTo>
                    <a:cubicBezTo>
                      <a:pt x="1503159" y="69517"/>
                      <a:pt x="1510708" y="70345"/>
                      <a:pt x="1516185" y="74727"/>
                    </a:cubicBezTo>
                    <a:cubicBezTo>
                      <a:pt x="1546612" y="99069"/>
                      <a:pt x="1522524" y="104774"/>
                      <a:pt x="1551354" y="90358"/>
                    </a:cubicBezTo>
                    <a:cubicBezTo>
                      <a:pt x="1568710" y="55645"/>
                      <a:pt x="1547150" y="94647"/>
                      <a:pt x="1574800" y="59097"/>
                    </a:cubicBezTo>
                    <a:cubicBezTo>
                      <a:pt x="1591009" y="38257"/>
                      <a:pt x="1582838" y="45553"/>
                      <a:pt x="1590431" y="27835"/>
                    </a:cubicBezTo>
                    <a:cubicBezTo>
                      <a:pt x="1592726" y="22481"/>
                      <a:pt x="1595951" y="17558"/>
                      <a:pt x="1598246" y="12204"/>
                    </a:cubicBezTo>
                    <a:cubicBezTo>
                      <a:pt x="1599869" y="8418"/>
                      <a:pt x="1599869" y="3908"/>
                      <a:pt x="1602154" y="481"/>
                    </a:cubicBezTo>
                    <a:cubicBezTo>
                      <a:pt x="1602876" y="-603"/>
                      <a:pt x="1604759" y="481"/>
                      <a:pt x="1606061" y="481"/>
                    </a:cubicBezTo>
                  </a:path>
                </a:pathLst>
              </a:custGeom>
              <a:noFill/>
              <a:ln w="28575" cap="flat" cmpd="sng" algn="ctr">
                <a:solidFill>
                  <a:srgbClr val="0100FE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ource Sans Pro" panose="020B0503030403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7358EA75-F58A-26DF-D5D8-BB76396B4FB3}"/>
                  </a:ext>
                </a:extLst>
              </p:cNvPr>
              <p:cNvSpPr txBox="1"/>
              <p:nvPr/>
            </p:nvSpPr>
            <p:spPr>
              <a:xfrm>
                <a:off x="2866861" y="2462641"/>
                <a:ext cx="1003647" cy="7485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ource Sans Pro" panose="020B0503030403020204" pitchFamily="34" charset="0"/>
                    <a:ea typeface="+mn-ea"/>
                    <a:cs typeface="Times New Roman" panose="02020603050405020304" pitchFamily="18" charset="0"/>
                  </a:rPr>
                  <a:t>Blue</a:t>
                </a:r>
              </a:p>
            </p:txBody>
          </p: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3D503B5D-12B9-6208-5751-A80501AA3F62}"/>
                  </a:ext>
                </a:extLst>
              </p:cNvPr>
              <p:cNvSpPr txBox="1"/>
              <p:nvPr/>
            </p:nvSpPr>
            <p:spPr>
              <a:xfrm>
                <a:off x="2724997" y="231304"/>
                <a:ext cx="1357514" cy="7485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ource Sans Pro" panose="020B0503030403020204" pitchFamily="34" charset="0"/>
                    <a:ea typeface="+mn-ea"/>
                    <a:cs typeface="Times New Roman" panose="02020603050405020304" pitchFamily="18" charset="0"/>
                  </a:rPr>
                  <a:t>Green</a:t>
                </a:r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9E7D5C05-3F4C-5847-3FCF-E6CFEB585D07}"/>
                  </a:ext>
                </a:extLst>
              </p:cNvPr>
              <p:cNvSpPr/>
              <p:nvPr/>
            </p:nvSpPr>
            <p:spPr>
              <a:xfrm>
                <a:off x="2872089" y="2604061"/>
                <a:ext cx="1824679" cy="642484"/>
              </a:xfrm>
              <a:custGeom>
                <a:avLst/>
                <a:gdLst>
                  <a:gd name="connsiteX0" fmla="*/ 0 w 1375508"/>
                  <a:gd name="connsiteY0" fmla="*/ 24741 h 657915"/>
                  <a:gd name="connsiteX1" fmla="*/ 296985 w 1375508"/>
                  <a:gd name="connsiteY1" fmla="*/ 657787 h 657915"/>
                  <a:gd name="connsiteX2" fmla="*/ 816708 w 1375508"/>
                  <a:gd name="connsiteY2" fmla="*/ 79449 h 657915"/>
                  <a:gd name="connsiteX3" fmla="*/ 1375508 w 1375508"/>
                  <a:gd name="connsiteY3" fmla="*/ 5203 h 657915"/>
                  <a:gd name="connsiteX0" fmla="*/ 0 w 1086030"/>
                  <a:gd name="connsiteY0" fmla="*/ 15450 h 648624"/>
                  <a:gd name="connsiteX1" fmla="*/ 296985 w 1086030"/>
                  <a:gd name="connsiteY1" fmla="*/ 648496 h 648624"/>
                  <a:gd name="connsiteX2" fmla="*/ 816708 w 1086030"/>
                  <a:gd name="connsiteY2" fmla="*/ 70158 h 648624"/>
                  <a:gd name="connsiteX3" fmla="*/ 1086030 w 1086030"/>
                  <a:gd name="connsiteY3" fmla="*/ 11543 h 648624"/>
                  <a:gd name="connsiteX0" fmla="*/ 0 w 1086030"/>
                  <a:gd name="connsiteY0" fmla="*/ 10495 h 643733"/>
                  <a:gd name="connsiteX1" fmla="*/ 296985 w 1086030"/>
                  <a:gd name="connsiteY1" fmla="*/ 643541 h 643733"/>
                  <a:gd name="connsiteX2" fmla="*/ 683614 w 1086030"/>
                  <a:gd name="connsiteY2" fmla="*/ 76926 h 643733"/>
                  <a:gd name="connsiteX3" fmla="*/ 1086030 w 1086030"/>
                  <a:gd name="connsiteY3" fmla="*/ 6588 h 643733"/>
                  <a:gd name="connsiteX0" fmla="*/ 0 w 1086030"/>
                  <a:gd name="connsiteY0" fmla="*/ 10495 h 656920"/>
                  <a:gd name="connsiteX1" fmla="*/ 66271 w 1086030"/>
                  <a:gd name="connsiteY1" fmla="*/ 440109 h 656920"/>
                  <a:gd name="connsiteX2" fmla="*/ 296985 w 1086030"/>
                  <a:gd name="connsiteY2" fmla="*/ 643541 h 656920"/>
                  <a:gd name="connsiteX3" fmla="*/ 683614 w 1086030"/>
                  <a:gd name="connsiteY3" fmla="*/ 76926 h 656920"/>
                  <a:gd name="connsiteX4" fmla="*/ 1086030 w 1086030"/>
                  <a:gd name="connsiteY4" fmla="*/ 6588 h 656920"/>
                  <a:gd name="connsiteX0" fmla="*/ 0 w 1162559"/>
                  <a:gd name="connsiteY0" fmla="*/ 22218 h 656920"/>
                  <a:gd name="connsiteX1" fmla="*/ 142800 w 1162559"/>
                  <a:gd name="connsiteY1" fmla="*/ 440109 h 656920"/>
                  <a:gd name="connsiteX2" fmla="*/ 373514 w 1162559"/>
                  <a:gd name="connsiteY2" fmla="*/ 643541 h 656920"/>
                  <a:gd name="connsiteX3" fmla="*/ 760143 w 1162559"/>
                  <a:gd name="connsiteY3" fmla="*/ 76926 h 656920"/>
                  <a:gd name="connsiteX4" fmla="*/ 1162559 w 1162559"/>
                  <a:gd name="connsiteY4" fmla="*/ 6588 h 656920"/>
                  <a:gd name="connsiteX0" fmla="*/ 0 w 1162559"/>
                  <a:gd name="connsiteY0" fmla="*/ 9709 h 644411"/>
                  <a:gd name="connsiteX1" fmla="*/ 142800 w 1162559"/>
                  <a:gd name="connsiteY1" fmla="*/ 427600 h 644411"/>
                  <a:gd name="connsiteX2" fmla="*/ 373514 w 1162559"/>
                  <a:gd name="connsiteY2" fmla="*/ 631032 h 644411"/>
                  <a:gd name="connsiteX3" fmla="*/ 760143 w 1162559"/>
                  <a:gd name="connsiteY3" fmla="*/ 64417 h 644411"/>
                  <a:gd name="connsiteX4" fmla="*/ 1162559 w 1162559"/>
                  <a:gd name="connsiteY4" fmla="*/ 17526 h 644411"/>
                  <a:gd name="connsiteX0" fmla="*/ 0 w 1139267"/>
                  <a:gd name="connsiteY0" fmla="*/ 15448 h 650150"/>
                  <a:gd name="connsiteX1" fmla="*/ 142800 w 1139267"/>
                  <a:gd name="connsiteY1" fmla="*/ 433339 h 650150"/>
                  <a:gd name="connsiteX2" fmla="*/ 373514 w 1139267"/>
                  <a:gd name="connsiteY2" fmla="*/ 636771 h 650150"/>
                  <a:gd name="connsiteX3" fmla="*/ 760143 w 1139267"/>
                  <a:gd name="connsiteY3" fmla="*/ 70156 h 650150"/>
                  <a:gd name="connsiteX4" fmla="*/ 1139267 w 1139267"/>
                  <a:gd name="connsiteY4" fmla="*/ 11542 h 650150"/>
                  <a:gd name="connsiteX0" fmla="*/ 0 w 1099339"/>
                  <a:gd name="connsiteY0" fmla="*/ 15448 h 650150"/>
                  <a:gd name="connsiteX1" fmla="*/ 142800 w 1099339"/>
                  <a:gd name="connsiteY1" fmla="*/ 433339 h 650150"/>
                  <a:gd name="connsiteX2" fmla="*/ 373514 w 1099339"/>
                  <a:gd name="connsiteY2" fmla="*/ 636771 h 650150"/>
                  <a:gd name="connsiteX3" fmla="*/ 760143 w 1099339"/>
                  <a:gd name="connsiteY3" fmla="*/ 70156 h 650150"/>
                  <a:gd name="connsiteX4" fmla="*/ 1099339 w 1099339"/>
                  <a:gd name="connsiteY4" fmla="*/ 11542 h 650150"/>
                  <a:gd name="connsiteX0" fmla="*/ 0 w 1102667"/>
                  <a:gd name="connsiteY0" fmla="*/ 24740 h 659442"/>
                  <a:gd name="connsiteX1" fmla="*/ 142800 w 1102667"/>
                  <a:gd name="connsiteY1" fmla="*/ 442631 h 659442"/>
                  <a:gd name="connsiteX2" fmla="*/ 373514 w 1102667"/>
                  <a:gd name="connsiteY2" fmla="*/ 646063 h 659442"/>
                  <a:gd name="connsiteX3" fmla="*/ 760143 w 1102667"/>
                  <a:gd name="connsiteY3" fmla="*/ 79448 h 659442"/>
                  <a:gd name="connsiteX4" fmla="*/ 1102667 w 1102667"/>
                  <a:gd name="connsiteY4" fmla="*/ 5204 h 659442"/>
                  <a:gd name="connsiteX0" fmla="*/ 0 w 1139268"/>
                  <a:gd name="connsiteY0" fmla="*/ 17579 h 652281"/>
                  <a:gd name="connsiteX1" fmla="*/ 142800 w 1139268"/>
                  <a:gd name="connsiteY1" fmla="*/ 435470 h 652281"/>
                  <a:gd name="connsiteX2" fmla="*/ 373514 w 1139268"/>
                  <a:gd name="connsiteY2" fmla="*/ 638902 h 652281"/>
                  <a:gd name="connsiteX3" fmla="*/ 760143 w 1139268"/>
                  <a:gd name="connsiteY3" fmla="*/ 72287 h 652281"/>
                  <a:gd name="connsiteX4" fmla="*/ 1139268 w 1139268"/>
                  <a:gd name="connsiteY4" fmla="*/ 9767 h 652281"/>
                  <a:gd name="connsiteX0" fmla="*/ 0 w 982883"/>
                  <a:gd name="connsiteY0" fmla="*/ 15448 h 650150"/>
                  <a:gd name="connsiteX1" fmla="*/ 142800 w 982883"/>
                  <a:gd name="connsiteY1" fmla="*/ 433339 h 650150"/>
                  <a:gd name="connsiteX2" fmla="*/ 373514 w 982883"/>
                  <a:gd name="connsiteY2" fmla="*/ 636771 h 650150"/>
                  <a:gd name="connsiteX3" fmla="*/ 760143 w 982883"/>
                  <a:gd name="connsiteY3" fmla="*/ 70156 h 650150"/>
                  <a:gd name="connsiteX4" fmla="*/ 982883 w 982883"/>
                  <a:gd name="connsiteY4" fmla="*/ 11544 h 650150"/>
                  <a:gd name="connsiteX0" fmla="*/ 0 w 1155905"/>
                  <a:gd name="connsiteY0" fmla="*/ 13431 h 648133"/>
                  <a:gd name="connsiteX1" fmla="*/ 142800 w 1155905"/>
                  <a:gd name="connsiteY1" fmla="*/ 431322 h 648133"/>
                  <a:gd name="connsiteX2" fmla="*/ 373514 w 1155905"/>
                  <a:gd name="connsiteY2" fmla="*/ 634754 h 648133"/>
                  <a:gd name="connsiteX3" fmla="*/ 760143 w 1155905"/>
                  <a:gd name="connsiteY3" fmla="*/ 68139 h 648133"/>
                  <a:gd name="connsiteX4" fmla="*/ 1155905 w 1155905"/>
                  <a:gd name="connsiteY4" fmla="*/ 13435 h 648133"/>
                  <a:gd name="connsiteX0" fmla="*/ 0 w 1155905"/>
                  <a:gd name="connsiteY0" fmla="*/ 11975 h 646677"/>
                  <a:gd name="connsiteX1" fmla="*/ 142800 w 1155905"/>
                  <a:gd name="connsiteY1" fmla="*/ 429866 h 646677"/>
                  <a:gd name="connsiteX2" fmla="*/ 373514 w 1155905"/>
                  <a:gd name="connsiteY2" fmla="*/ 633298 h 646677"/>
                  <a:gd name="connsiteX3" fmla="*/ 760143 w 1155905"/>
                  <a:gd name="connsiteY3" fmla="*/ 66683 h 646677"/>
                  <a:gd name="connsiteX4" fmla="*/ 1155905 w 1155905"/>
                  <a:gd name="connsiteY4" fmla="*/ 11979 h 646677"/>
                  <a:gd name="connsiteX0" fmla="*/ 0 w 1155905"/>
                  <a:gd name="connsiteY0" fmla="*/ 7781 h 642483"/>
                  <a:gd name="connsiteX1" fmla="*/ 142800 w 1155905"/>
                  <a:gd name="connsiteY1" fmla="*/ 425672 h 642483"/>
                  <a:gd name="connsiteX2" fmla="*/ 373514 w 1155905"/>
                  <a:gd name="connsiteY2" fmla="*/ 629104 h 642483"/>
                  <a:gd name="connsiteX3" fmla="*/ 760143 w 1155905"/>
                  <a:gd name="connsiteY3" fmla="*/ 62489 h 642483"/>
                  <a:gd name="connsiteX4" fmla="*/ 1155905 w 1155905"/>
                  <a:gd name="connsiteY4" fmla="*/ 7785 h 6424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55905" h="642483">
                    <a:moveTo>
                      <a:pt x="0" y="7781"/>
                    </a:moveTo>
                    <a:cubicBezTo>
                      <a:pt x="20473" y="77430"/>
                      <a:pt x="93303" y="320164"/>
                      <a:pt x="142800" y="425672"/>
                    </a:cubicBezTo>
                    <a:cubicBezTo>
                      <a:pt x="192297" y="531180"/>
                      <a:pt x="270624" y="689635"/>
                      <a:pt x="373514" y="629104"/>
                    </a:cubicBezTo>
                    <a:cubicBezTo>
                      <a:pt x="476405" y="568574"/>
                      <a:pt x="580389" y="171253"/>
                      <a:pt x="760143" y="62489"/>
                    </a:cubicBezTo>
                    <a:cubicBezTo>
                      <a:pt x="939897" y="-46275"/>
                      <a:pt x="949049" y="23415"/>
                      <a:pt x="1155905" y="7785"/>
                    </a:cubicBezTo>
                  </a:path>
                </a:pathLst>
              </a:cu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ource Sans Pro" panose="020B0503030403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7A0F23C4-420A-EEEF-D11F-CB061AC2B679}"/>
                  </a:ext>
                </a:extLst>
              </p:cNvPr>
              <p:cNvSpPr/>
              <p:nvPr/>
            </p:nvSpPr>
            <p:spPr>
              <a:xfrm flipV="1">
                <a:off x="2871138" y="180000"/>
                <a:ext cx="1791610" cy="642484"/>
              </a:xfrm>
              <a:custGeom>
                <a:avLst/>
                <a:gdLst>
                  <a:gd name="connsiteX0" fmla="*/ 0 w 1375508"/>
                  <a:gd name="connsiteY0" fmla="*/ 24741 h 657915"/>
                  <a:gd name="connsiteX1" fmla="*/ 296985 w 1375508"/>
                  <a:gd name="connsiteY1" fmla="*/ 657787 h 657915"/>
                  <a:gd name="connsiteX2" fmla="*/ 816708 w 1375508"/>
                  <a:gd name="connsiteY2" fmla="*/ 79449 h 657915"/>
                  <a:gd name="connsiteX3" fmla="*/ 1375508 w 1375508"/>
                  <a:gd name="connsiteY3" fmla="*/ 5203 h 657915"/>
                  <a:gd name="connsiteX0" fmla="*/ 0 w 1086030"/>
                  <a:gd name="connsiteY0" fmla="*/ 15450 h 648624"/>
                  <a:gd name="connsiteX1" fmla="*/ 296985 w 1086030"/>
                  <a:gd name="connsiteY1" fmla="*/ 648496 h 648624"/>
                  <a:gd name="connsiteX2" fmla="*/ 816708 w 1086030"/>
                  <a:gd name="connsiteY2" fmla="*/ 70158 h 648624"/>
                  <a:gd name="connsiteX3" fmla="*/ 1086030 w 1086030"/>
                  <a:gd name="connsiteY3" fmla="*/ 11543 h 648624"/>
                  <a:gd name="connsiteX0" fmla="*/ 0 w 1086030"/>
                  <a:gd name="connsiteY0" fmla="*/ 10495 h 643733"/>
                  <a:gd name="connsiteX1" fmla="*/ 296985 w 1086030"/>
                  <a:gd name="connsiteY1" fmla="*/ 643541 h 643733"/>
                  <a:gd name="connsiteX2" fmla="*/ 683614 w 1086030"/>
                  <a:gd name="connsiteY2" fmla="*/ 76926 h 643733"/>
                  <a:gd name="connsiteX3" fmla="*/ 1086030 w 1086030"/>
                  <a:gd name="connsiteY3" fmla="*/ 6588 h 643733"/>
                  <a:gd name="connsiteX0" fmla="*/ 0 w 1086030"/>
                  <a:gd name="connsiteY0" fmla="*/ 10495 h 656920"/>
                  <a:gd name="connsiteX1" fmla="*/ 66271 w 1086030"/>
                  <a:gd name="connsiteY1" fmla="*/ 440109 h 656920"/>
                  <a:gd name="connsiteX2" fmla="*/ 296985 w 1086030"/>
                  <a:gd name="connsiteY2" fmla="*/ 643541 h 656920"/>
                  <a:gd name="connsiteX3" fmla="*/ 683614 w 1086030"/>
                  <a:gd name="connsiteY3" fmla="*/ 76926 h 656920"/>
                  <a:gd name="connsiteX4" fmla="*/ 1086030 w 1086030"/>
                  <a:gd name="connsiteY4" fmla="*/ 6588 h 656920"/>
                  <a:gd name="connsiteX0" fmla="*/ 0 w 1162559"/>
                  <a:gd name="connsiteY0" fmla="*/ 22218 h 656920"/>
                  <a:gd name="connsiteX1" fmla="*/ 142800 w 1162559"/>
                  <a:gd name="connsiteY1" fmla="*/ 440109 h 656920"/>
                  <a:gd name="connsiteX2" fmla="*/ 373514 w 1162559"/>
                  <a:gd name="connsiteY2" fmla="*/ 643541 h 656920"/>
                  <a:gd name="connsiteX3" fmla="*/ 760143 w 1162559"/>
                  <a:gd name="connsiteY3" fmla="*/ 76926 h 656920"/>
                  <a:gd name="connsiteX4" fmla="*/ 1162559 w 1162559"/>
                  <a:gd name="connsiteY4" fmla="*/ 6588 h 656920"/>
                  <a:gd name="connsiteX0" fmla="*/ 0 w 1162559"/>
                  <a:gd name="connsiteY0" fmla="*/ 9709 h 644411"/>
                  <a:gd name="connsiteX1" fmla="*/ 142800 w 1162559"/>
                  <a:gd name="connsiteY1" fmla="*/ 427600 h 644411"/>
                  <a:gd name="connsiteX2" fmla="*/ 373514 w 1162559"/>
                  <a:gd name="connsiteY2" fmla="*/ 631032 h 644411"/>
                  <a:gd name="connsiteX3" fmla="*/ 760143 w 1162559"/>
                  <a:gd name="connsiteY3" fmla="*/ 64417 h 644411"/>
                  <a:gd name="connsiteX4" fmla="*/ 1162559 w 1162559"/>
                  <a:gd name="connsiteY4" fmla="*/ 17526 h 644411"/>
                  <a:gd name="connsiteX0" fmla="*/ 0 w 1139267"/>
                  <a:gd name="connsiteY0" fmla="*/ 15448 h 650150"/>
                  <a:gd name="connsiteX1" fmla="*/ 142800 w 1139267"/>
                  <a:gd name="connsiteY1" fmla="*/ 433339 h 650150"/>
                  <a:gd name="connsiteX2" fmla="*/ 373514 w 1139267"/>
                  <a:gd name="connsiteY2" fmla="*/ 636771 h 650150"/>
                  <a:gd name="connsiteX3" fmla="*/ 760143 w 1139267"/>
                  <a:gd name="connsiteY3" fmla="*/ 70156 h 650150"/>
                  <a:gd name="connsiteX4" fmla="*/ 1139267 w 1139267"/>
                  <a:gd name="connsiteY4" fmla="*/ 11542 h 650150"/>
                  <a:gd name="connsiteX0" fmla="*/ 0 w 1099339"/>
                  <a:gd name="connsiteY0" fmla="*/ 15448 h 650150"/>
                  <a:gd name="connsiteX1" fmla="*/ 142800 w 1099339"/>
                  <a:gd name="connsiteY1" fmla="*/ 433339 h 650150"/>
                  <a:gd name="connsiteX2" fmla="*/ 373514 w 1099339"/>
                  <a:gd name="connsiteY2" fmla="*/ 636771 h 650150"/>
                  <a:gd name="connsiteX3" fmla="*/ 760143 w 1099339"/>
                  <a:gd name="connsiteY3" fmla="*/ 70156 h 650150"/>
                  <a:gd name="connsiteX4" fmla="*/ 1099339 w 1099339"/>
                  <a:gd name="connsiteY4" fmla="*/ 11542 h 650150"/>
                  <a:gd name="connsiteX0" fmla="*/ 0 w 1102667"/>
                  <a:gd name="connsiteY0" fmla="*/ 24740 h 659442"/>
                  <a:gd name="connsiteX1" fmla="*/ 142800 w 1102667"/>
                  <a:gd name="connsiteY1" fmla="*/ 442631 h 659442"/>
                  <a:gd name="connsiteX2" fmla="*/ 373514 w 1102667"/>
                  <a:gd name="connsiteY2" fmla="*/ 646063 h 659442"/>
                  <a:gd name="connsiteX3" fmla="*/ 760143 w 1102667"/>
                  <a:gd name="connsiteY3" fmla="*/ 79448 h 659442"/>
                  <a:gd name="connsiteX4" fmla="*/ 1102667 w 1102667"/>
                  <a:gd name="connsiteY4" fmla="*/ 5204 h 659442"/>
                  <a:gd name="connsiteX0" fmla="*/ 0 w 1139268"/>
                  <a:gd name="connsiteY0" fmla="*/ 17579 h 652281"/>
                  <a:gd name="connsiteX1" fmla="*/ 142800 w 1139268"/>
                  <a:gd name="connsiteY1" fmla="*/ 435470 h 652281"/>
                  <a:gd name="connsiteX2" fmla="*/ 373514 w 1139268"/>
                  <a:gd name="connsiteY2" fmla="*/ 638902 h 652281"/>
                  <a:gd name="connsiteX3" fmla="*/ 760143 w 1139268"/>
                  <a:gd name="connsiteY3" fmla="*/ 72287 h 652281"/>
                  <a:gd name="connsiteX4" fmla="*/ 1139268 w 1139268"/>
                  <a:gd name="connsiteY4" fmla="*/ 9767 h 652281"/>
                  <a:gd name="connsiteX0" fmla="*/ 0 w 982883"/>
                  <a:gd name="connsiteY0" fmla="*/ 15448 h 650150"/>
                  <a:gd name="connsiteX1" fmla="*/ 142800 w 982883"/>
                  <a:gd name="connsiteY1" fmla="*/ 433339 h 650150"/>
                  <a:gd name="connsiteX2" fmla="*/ 373514 w 982883"/>
                  <a:gd name="connsiteY2" fmla="*/ 636771 h 650150"/>
                  <a:gd name="connsiteX3" fmla="*/ 760143 w 982883"/>
                  <a:gd name="connsiteY3" fmla="*/ 70156 h 650150"/>
                  <a:gd name="connsiteX4" fmla="*/ 982883 w 982883"/>
                  <a:gd name="connsiteY4" fmla="*/ 11544 h 650150"/>
                  <a:gd name="connsiteX0" fmla="*/ 0 w 1155905"/>
                  <a:gd name="connsiteY0" fmla="*/ 13431 h 648133"/>
                  <a:gd name="connsiteX1" fmla="*/ 142800 w 1155905"/>
                  <a:gd name="connsiteY1" fmla="*/ 431322 h 648133"/>
                  <a:gd name="connsiteX2" fmla="*/ 373514 w 1155905"/>
                  <a:gd name="connsiteY2" fmla="*/ 634754 h 648133"/>
                  <a:gd name="connsiteX3" fmla="*/ 760143 w 1155905"/>
                  <a:gd name="connsiteY3" fmla="*/ 68139 h 648133"/>
                  <a:gd name="connsiteX4" fmla="*/ 1155905 w 1155905"/>
                  <a:gd name="connsiteY4" fmla="*/ 13435 h 648133"/>
                  <a:gd name="connsiteX0" fmla="*/ 0 w 1155905"/>
                  <a:gd name="connsiteY0" fmla="*/ 11975 h 646677"/>
                  <a:gd name="connsiteX1" fmla="*/ 142800 w 1155905"/>
                  <a:gd name="connsiteY1" fmla="*/ 429866 h 646677"/>
                  <a:gd name="connsiteX2" fmla="*/ 373514 w 1155905"/>
                  <a:gd name="connsiteY2" fmla="*/ 633298 h 646677"/>
                  <a:gd name="connsiteX3" fmla="*/ 760143 w 1155905"/>
                  <a:gd name="connsiteY3" fmla="*/ 66683 h 646677"/>
                  <a:gd name="connsiteX4" fmla="*/ 1155905 w 1155905"/>
                  <a:gd name="connsiteY4" fmla="*/ 11979 h 646677"/>
                  <a:gd name="connsiteX0" fmla="*/ 0 w 1155905"/>
                  <a:gd name="connsiteY0" fmla="*/ 7781 h 642483"/>
                  <a:gd name="connsiteX1" fmla="*/ 142800 w 1155905"/>
                  <a:gd name="connsiteY1" fmla="*/ 425672 h 642483"/>
                  <a:gd name="connsiteX2" fmla="*/ 373514 w 1155905"/>
                  <a:gd name="connsiteY2" fmla="*/ 629104 h 642483"/>
                  <a:gd name="connsiteX3" fmla="*/ 760143 w 1155905"/>
                  <a:gd name="connsiteY3" fmla="*/ 62489 h 642483"/>
                  <a:gd name="connsiteX4" fmla="*/ 1155905 w 1155905"/>
                  <a:gd name="connsiteY4" fmla="*/ 7785 h 6424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55905" h="642483">
                    <a:moveTo>
                      <a:pt x="0" y="7781"/>
                    </a:moveTo>
                    <a:cubicBezTo>
                      <a:pt x="20473" y="77430"/>
                      <a:pt x="93303" y="320164"/>
                      <a:pt x="142800" y="425672"/>
                    </a:cubicBezTo>
                    <a:cubicBezTo>
                      <a:pt x="192297" y="531180"/>
                      <a:pt x="270624" y="689635"/>
                      <a:pt x="373514" y="629104"/>
                    </a:cubicBezTo>
                    <a:cubicBezTo>
                      <a:pt x="476405" y="568574"/>
                      <a:pt x="580389" y="171253"/>
                      <a:pt x="760143" y="62489"/>
                    </a:cubicBezTo>
                    <a:cubicBezTo>
                      <a:pt x="939897" y="-46275"/>
                      <a:pt x="949049" y="23415"/>
                      <a:pt x="1155905" y="7785"/>
                    </a:cubicBezTo>
                  </a:path>
                </a:pathLst>
              </a:cu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ource Sans Pro" panose="020B0503030403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7CBACD31-3495-C628-3A73-E605DF541FF3}"/>
                  </a:ext>
                </a:extLst>
              </p:cNvPr>
              <p:cNvSpPr txBox="1"/>
              <p:nvPr/>
            </p:nvSpPr>
            <p:spPr>
              <a:xfrm>
                <a:off x="770061" y="73732"/>
                <a:ext cx="2304069" cy="6792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2">
                        <a:lumMod val="50000"/>
                      </a:schemeClr>
                    </a:solidFill>
                    <a:effectLst/>
                    <a:uLnTx/>
                    <a:uFillTx/>
                    <a:latin typeface="Source Sans Pro" panose="020B0503030403020204" pitchFamily="34" charset="0"/>
                    <a:ea typeface="+mn-ea"/>
                    <a:cs typeface="Times New Roman" panose="02020603050405020304" pitchFamily="18" charset="0"/>
                  </a:rPr>
                  <a:t>Drift Rate (</a:t>
                </a:r>
                <a:r>
                  <a:rPr kumimoji="0" lang="en-GB" sz="1800" b="1" i="1" u="none" strike="noStrike" kern="1200" cap="none" spc="0" normalizeH="0" baseline="0" noProof="0" dirty="0">
                    <a:ln>
                      <a:noFill/>
                    </a:ln>
                    <a:solidFill>
                      <a:schemeClr val="tx2">
                        <a:lumMod val="50000"/>
                      </a:schemeClr>
                    </a:solidFill>
                    <a:effectLst/>
                    <a:uLnTx/>
                    <a:uFillTx/>
                    <a:latin typeface="Source Sans Pro" panose="020B0503030403020204" pitchFamily="34" charset="0"/>
                    <a:ea typeface="+mn-ea"/>
                    <a:cs typeface="Times New Roman" panose="02020603050405020304" pitchFamily="18" charset="0"/>
                  </a:rPr>
                  <a:t>v</a:t>
                </a:r>
                <a:r>
                  <a:rPr kumimoji="0" lang="en-GB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2">
                        <a:lumMod val="50000"/>
                      </a:schemeClr>
                    </a:solidFill>
                    <a:effectLst/>
                    <a:uLnTx/>
                    <a:uFillTx/>
                    <a:latin typeface="Source Sans Pro" panose="020B0503030403020204" pitchFamily="34" charset="0"/>
                    <a:ea typeface="+mn-ea"/>
                    <a:cs typeface="Times New Roman" panose="02020603050405020304" pitchFamily="18" charset="0"/>
                  </a:rPr>
                  <a:t>)</a:t>
                </a:r>
              </a:p>
            </p:txBody>
          </p:sp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A1D8A8DF-EED7-D962-221E-F61C4B1D9D33}"/>
                  </a:ext>
                </a:extLst>
              </p:cNvPr>
              <p:cNvSpPr txBox="1"/>
              <p:nvPr/>
            </p:nvSpPr>
            <p:spPr>
              <a:xfrm>
                <a:off x="4476940" y="-9705"/>
                <a:ext cx="1028710" cy="3499206"/>
              </a:xfrm>
              <a:prstGeom prst="rect">
                <a:avLst/>
              </a:prstGeom>
              <a:noFill/>
            </p:spPr>
            <p:txBody>
              <a:bodyPr vert="vert270"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4">
                        <a:lumMod val="50000"/>
                      </a:schemeClr>
                    </a:solidFill>
                    <a:effectLst/>
                    <a:uLnTx/>
                    <a:uFillTx/>
                    <a:latin typeface="Source Sans Pro" panose="020B0503030403020204" pitchFamily="34" charset="0"/>
                    <a:ea typeface="+mn-ea"/>
                    <a:cs typeface="Times New Roman" panose="02020603050405020304" pitchFamily="18" charset="0"/>
                  </a:rPr>
                  <a:t>Boundary Separation (</a:t>
                </a:r>
                <a:r>
                  <a:rPr kumimoji="0" lang="en-GB" sz="1800" b="1" i="1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4">
                        <a:lumMod val="50000"/>
                      </a:schemeClr>
                    </a:solidFill>
                    <a:effectLst/>
                    <a:uLnTx/>
                    <a:uFillTx/>
                    <a:latin typeface="Source Sans Pro" panose="020B0503030403020204" pitchFamily="34" charset="0"/>
                    <a:ea typeface="+mn-ea"/>
                    <a:cs typeface="Times New Roman" panose="02020603050405020304" pitchFamily="18" charset="0"/>
                  </a:rPr>
                  <a:t>a</a:t>
                </a:r>
                <a:r>
                  <a:rPr kumimoji="0" lang="en-GB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4">
                        <a:lumMod val="50000"/>
                      </a:schemeClr>
                    </a:solidFill>
                    <a:effectLst/>
                    <a:uLnTx/>
                    <a:uFillTx/>
                    <a:latin typeface="Source Sans Pro" panose="020B0503030403020204" pitchFamily="34" charset="0"/>
                    <a:ea typeface="+mn-ea"/>
                    <a:cs typeface="Times New Roman" panose="02020603050405020304" pitchFamily="18" charset="0"/>
                  </a:rPr>
                  <a:t>)</a:t>
                </a:r>
              </a:p>
            </p:txBody>
          </p:sp>
          <p:cxnSp>
            <p:nvCxnSpPr>
              <p:cNvPr id="91" name="Straight Arrow Connector 90">
                <a:extLst>
                  <a:ext uri="{FF2B5EF4-FFF2-40B4-BE49-F238E27FC236}">
                    <a16:creationId xmlns:a16="http://schemas.microsoft.com/office/drawing/2014/main" id="{B1C153F7-1EAD-1F86-3A44-49CAA6D95B18}"/>
                  </a:ext>
                </a:extLst>
              </p:cNvPr>
              <p:cNvCxnSpPr/>
              <p:nvPr/>
            </p:nvCxnSpPr>
            <p:spPr>
              <a:xfrm>
                <a:off x="4210707" y="793323"/>
                <a:ext cx="0" cy="1781579"/>
              </a:xfrm>
              <a:prstGeom prst="straightConnector1">
                <a:avLst/>
              </a:prstGeom>
              <a:noFill/>
              <a:ln w="38100" cap="flat" cmpd="sng" algn="ctr">
                <a:solidFill>
                  <a:schemeClr val="accent4">
                    <a:lumMod val="50000"/>
                  </a:schemeClr>
                </a:solidFill>
                <a:prstDash val="solid"/>
                <a:miter lim="800000"/>
                <a:headEnd type="triangle"/>
                <a:tailEnd type="triangle"/>
              </a:ln>
              <a:effectLst/>
            </p:spPr>
          </p:cxnSp>
          <p:sp>
            <p:nvSpPr>
              <p:cNvPr id="92" name="Right Brace 91">
                <a:extLst>
                  <a:ext uri="{FF2B5EF4-FFF2-40B4-BE49-F238E27FC236}">
                    <a16:creationId xmlns:a16="http://schemas.microsoft.com/office/drawing/2014/main" id="{FC5C4547-951C-C121-4DCD-55AC2CE83FCC}"/>
                  </a:ext>
                </a:extLst>
              </p:cNvPr>
              <p:cNvSpPr/>
              <p:nvPr/>
            </p:nvSpPr>
            <p:spPr>
              <a:xfrm rot="5400000">
                <a:off x="393722" y="2964318"/>
                <a:ext cx="360000" cy="761132"/>
              </a:xfrm>
              <a:prstGeom prst="rightBrace">
                <a:avLst/>
              </a:prstGeom>
              <a:noFill/>
              <a:ln w="38100" cap="flat" cmpd="sng" algn="ctr">
                <a:solidFill>
                  <a:schemeClr val="accent3">
                    <a:lumMod val="50000"/>
                  </a:scheme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schemeClr val="accent3">
                      <a:lumMod val="50000"/>
                    </a:schemeClr>
                  </a:solidFill>
                  <a:effectLst/>
                  <a:uLnTx/>
                  <a:uFillTx/>
                  <a:latin typeface="Source Sans Pro" panose="020B0503030403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93" name="Right Brace 92">
                <a:extLst>
                  <a:ext uri="{FF2B5EF4-FFF2-40B4-BE49-F238E27FC236}">
                    <a16:creationId xmlns:a16="http://schemas.microsoft.com/office/drawing/2014/main" id="{9BF67C9A-3D8B-CDA3-9E94-8C978EA562BF}"/>
                  </a:ext>
                </a:extLst>
              </p:cNvPr>
              <p:cNvSpPr/>
              <p:nvPr/>
            </p:nvSpPr>
            <p:spPr>
              <a:xfrm rot="5400000">
                <a:off x="2034711" y="2102034"/>
                <a:ext cx="360000" cy="2466844"/>
              </a:xfrm>
              <a:prstGeom prst="rightBrace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 panose="020B0503030403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94" name="Right Brace 93">
                <a:extLst>
                  <a:ext uri="{FF2B5EF4-FFF2-40B4-BE49-F238E27FC236}">
                    <a16:creationId xmlns:a16="http://schemas.microsoft.com/office/drawing/2014/main" id="{827E9FEA-2317-7D3A-3788-68E964032D46}"/>
                  </a:ext>
                </a:extLst>
              </p:cNvPr>
              <p:cNvSpPr/>
              <p:nvPr/>
            </p:nvSpPr>
            <p:spPr>
              <a:xfrm rot="5400000">
                <a:off x="3820035" y="2822335"/>
                <a:ext cx="360000" cy="1026241"/>
              </a:xfrm>
              <a:prstGeom prst="rightBrace">
                <a:avLst/>
              </a:prstGeom>
              <a:noFill/>
              <a:ln w="38100" cap="flat" cmpd="sng" algn="ctr">
                <a:solidFill>
                  <a:schemeClr val="accent3">
                    <a:lumMod val="50000"/>
                  </a:scheme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3">
                      <a:lumMod val="50000"/>
                    </a:schemeClr>
                  </a:solidFill>
                  <a:effectLst/>
                  <a:uLnTx/>
                  <a:uFillTx/>
                  <a:latin typeface="Source Sans Pro" panose="020B0503030403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9245B477-4F74-F564-0713-4B454BDF0630}"/>
                  </a:ext>
                </a:extLst>
              </p:cNvPr>
              <p:cNvSpPr txBox="1"/>
              <p:nvPr/>
            </p:nvSpPr>
            <p:spPr>
              <a:xfrm>
                <a:off x="981288" y="3662974"/>
                <a:ext cx="2466845" cy="6792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ource Sans Pro" panose="020B0503030403020204" pitchFamily="34" charset="0"/>
                    <a:ea typeface="+mn-ea"/>
                    <a:cs typeface="Times New Roman" panose="02020603050405020304" pitchFamily="18" charset="0"/>
                  </a:rPr>
                  <a:t>Decision Time</a:t>
                </a:r>
              </a:p>
            </p:txBody>
          </p:sp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372A38C3-2135-DA0D-028B-6766DA16DC56}"/>
                  </a:ext>
                </a:extLst>
              </p:cNvPr>
              <p:cNvSpPr txBox="1"/>
              <p:nvPr/>
            </p:nvSpPr>
            <p:spPr>
              <a:xfrm>
                <a:off x="3124789" y="3555245"/>
                <a:ext cx="1750490" cy="13099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2"/>
                    </a:solidFill>
                    <a:effectLst/>
                    <a:uLnTx/>
                    <a:uFillTx/>
                    <a:latin typeface="Source Sans Pro" panose="020B0503030403020204" pitchFamily="34" charset="0"/>
                    <a:ea typeface="+mn-ea"/>
                    <a:cs typeface="Times New Roman" panose="02020603050405020304" pitchFamily="18" charset="0"/>
                  </a:rPr>
                  <a:t>Response Execution</a:t>
                </a:r>
              </a:p>
            </p:txBody>
          </p:sp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B1CDF43D-1BB4-B7C6-E8A2-13617609D5F1}"/>
                  </a:ext>
                </a:extLst>
              </p:cNvPr>
              <p:cNvSpPr/>
              <p:nvPr/>
            </p:nvSpPr>
            <p:spPr>
              <a:xfrm>
                <a:off x="927289" y="1684113"/>
                <a:ext cx="54000" cy="54000"/>
              </a:xfrm>
              <a:prstGeom prst="ellipse">
                <a:avLst/>
              </a:prstGeom>
              <a:solidFill>
                <a:sysClr val="windowText" lastClr="000000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ource Sans Pro" panose="020B0503030403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FA278A10-F861-385A-AEF5-ABEAAF772AC2}"/>
                  </a:ext>
                </a:extLst>
              </p:cNvPr>
              <p:cNvSpPr txBox="1"/>
              <p:nvPr/>
            </p:nvSpPr>
            <p:spPr>
              <a:xfrm>
                <a:off x="-232418" y="3628335"/>
                <a:ext cx="1523638" cy="7485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2"/>
                    </a:solidFill>
                    <a:effectLst/>
                    <a:uLnTx/>
                    <a:uFillTx/>
                    <a:latin typeface="Source Sans Pro" panose="020B0503030403020204" pitchFamily="34" charset="0"/>
                    <a:ea typeface="+mn-ea"/>
                    <a:cs typeface="Times New Roman" panose="02020603050405020304" pitchFamily="18" charset="0"/>
                  </a:rPr>
                  <a:t>Encoding</a:t>
                </a:r>
              </a:p>
            </p:txBody>
          </p:sp>
        </p:grp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FB66F68D-5924-D5D0-DDFA-DDE0B50B4DC3}"/>
                </a:ext>
              </a:extLst>
            </p:cNvPr>
            <p:cNvSpPr txBox="1"/>
            <p:nvPr/>
          </p:nvSpPr>
          <p:spPr>
            <a:xfrm>
              <a:off x="5120433" y="5029801"/>
              <a:ext cx="3169884" cy="5417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3">
                      <a:lumMod val="50000"/>
                    </a:schemeClr>
                  </a:solidFill>
                  <a:effectLst/>
                  <a:uLnTx/>
                  <a:uFillTx/>
                  <a:latin typeface="Source Sans Pro" panose="020B0503030403020204" pitchFamily="34" charset="0"/>
                  <a:ea typeface="+mn-ea"/>
                  <a:cs typeface="Times New Roman" panose="02020603050405020304" pitchFamily="18" charset="0"/>
                </a:rPr>
                <a:t>Non-decision time (</a:t>
              </a:r>
              <a:r>
                <a:rPr kumimoji="0" lang="en-GB" sz="1800" b="1" i="1" u="none" strike="noStrike" kern="1200" cap="none" spc="0" normalizeH="0" baseline="0" noProof="0" dirty="0">
                  <a:ln>
                    <a:noFill/>
                  </a:ln>
                  <a:solidFill>
                    <a:schemeClr val="accent3">
                      <a:lumMod val="50000"/>
                    </a:schemeClr>
                  </a:solidFill>
                  <a:effectLst/>
                  <a:uLnTx/>
                  <a:uFillTx/>
                  <a:latin typeface="Source Sans Pro" panose="020B0503030403020204" pitchFamily="34" charset="0"/>
                  <a:ea typeface="+mn-ea"/>
                  <a:cs typeface="Times New Roman" panose="02020603050405020304" pitchFamily="18" charset="0"/>
                </a:rPr>
                <a:t>t0</a:t>
              </a:r>
              <a:r>
                <a:rPr kumimoji="0" lang="en-GB" sz="18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3">
                      <a:lumMod val="50000"/>
                    </a:schemeClr>
                  </a:solidFill>
                  <a:effectLst/>
                  <a:uLnTx/>
                  <a:uFillTx/>
                  <a:latin typeface="Source Sans Pro" panose="020B0503030403020204" pitchFamily="34" charset="0"/>
                  <a:ea typeface="+mn-ea"/>
                  <a:cs typeface="Times New Roman" panose="02020603050405020304" pitchFamily="18" charset="0"/>
                </a:rPr>
                <a:t>)</a:t>
              </a:r>
            </a:p>
          </p:txBody>
        </p:sp>
      </p:grpSp>
      <p:pic>
        <p:nvPicPr>
          <p:cNvPr id="17" name="Graphic 16" descr="Line arrow: Counter-clockwise curve with solid fill">
            <a:extLst>
              <a:ext uri="{FF2B5EF4-FFF2-40B4-BE49-F238E27FC236}">
                <a16:creationId xmlns:a16="http://schemas.microsoft.com/office/drawing/2014/main" id="{FC198F96-742A-4457-A1EE-EC8B84854C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451628" flipH="1">
            <a:off x="3819502" y="2247512"/>
            <a:ext cx="1024754" cy="1024754"/>
          </a:xfrm>
          <a:prstGeom prst="rect">
            <a:avLst/>
          </a:prstGeom>
        </p:spPr>
      </p:pic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90581B96-9B86-A0A1-1B1D-C91A2064FE0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27408722"/>
              </p:ext>
            </p:extLst>
          </p:nvPr>
        </p:nvGraphicFramePr>
        <p:xfrm>
          <a:off x="206065" y="2450977"/>
          <a:ext cx="4320000" cy="223370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220081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5C45D6-A2AC-ECD5-F3FA-9017D05F0B0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8200" y="863600"/>
            <a:ext cx="8818950" cy="1234621"/>
          </a:xfrm>
        </p:spPr>
        <p:txBody>
          <a:bodyPr/>
          <a:lstStyle/>
          <a:p>
            <a:r>
              <a:rPr lang="en-GB" sz="2800" dirty="0">
                <a:solidFill>
                  <a:schemeClr val="bg2"/>
                </a:solidFill>
              </a:rPr>
              <a:t>Differences in </a:t>
            </a:r>
            <a:r>
              <a:rPr lang="en-GB" sz="2800" b="1" dirty="0">
                <a:solidFill>
                  <a:schemeClr val="bg2"/>
                </a:solidFill>
              </a:rPr>
              <a:t>single </a:t>
            </a:r>
            <a:r>
              <a:rPr lang="en-GB" sz="2800" dirty="0">
                <a:solidFill>
                  <a:schemeClr val="bg2"/>
                </a:solidFill>
              </a:rPr>
              <a:t>task</a:t>
            </a:r>
            <a:r>
              <a:rPr lang="en-GB" sz="2800" b="1" dirty="0">
                <a:solidFill>
                  <a:schemeClr val="bg2"/>
                </a:solidFill>
              </a:rPr>
              <a:t> boundary separation </a:t>
            </a:r>
            <a:r>
              <a:rPr lang="en-GB" sz="2800" dirty="0">
                <a:solidFill>
                  <a:schemeClr val="bg2"/>
                </a:solidFill>
              </a:rPr>
              <a:t>and</a:t>
            </a:r>
            <a:r>
              <a:rPr lang="en-GB" sz="2800" b="1" dirty="0">
                <a:solidFill>
                  <a:schemeClr val="bg2"/>
                </a:solidFill>
              </a:rPr>
              <a:t> non-decision time</a:t>
            </a:r>
            <a:endParaRPr lang="en-GB" dirty="0"/>
          </a:p>
          <a:p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0C78B3-1B5B-D7DF-5E05-C572FD22D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sz="3600" dirty="0"/>
              <a:t>The Drift-Diffusion Model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A182A4-B7DD-37D9-D85E-EB2D7EFF790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11</a:t>
            </a:fld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262818-A3C8-0B4B-632F-BE544C81E15E}"/>
              </a:ext>
            </a:extLst>
          </p:cNvPr>
          <p:cNvSpPr txBox="1"/>
          <p:nvPr/>
        </p:nvSpPr>
        <p:spPr>
          <a:xfrm>
            <a:off x="1437096" y="36368328"/>
            <a:ext cx="2520000" cy="45000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sz="2500" dirty="0">
                <a:solidFill>
                  <a:srgbClr val="131E29"/>
                </a:solidFill>
                <a:latin typeface="Source Sans Pro" panose="020B0503030403020204" pitchFamily="34" charset="0"/>
              </a:rPr>
              <a:t>M = 591, SD = 112</a:t>
            </a: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5CA703B2-2C54-F710-9659-B01056CABE7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60157872"/>
              </p:ext>
            </p:extLst>
          </p:nvPr>
        </p:nvGraphicFramePr>
        <p:xfrm>
          <a:off x="126686" y="1824911"/>
          <a:ext cx="4500000" cy="324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278EBF32-84E1-26B4-96FA-527472DF0F4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20149400"/>
              </p:ext>
            </p:extLst>
          </p:nvPr>
        </p:nvGraphicFramePr>
        <p:xfrm>
          <a:off x="4644000" y="1829648"/>
          <a:ext cx="4500000" cy="324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1527642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  <p:bldGraphic spid="6" grpId="0">
        <p:bldAsOne/>
      </p:bldGraphic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AA7CD3-C398-4DCA-566C-C7447C67E3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6FCC6B-BBFF-629F-8BFB-38CAE950C6C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8200" y="863600"/>
            <a:ext cx="8818950" cy="936171"/>
          </a:xfrm>
        </p:spPr>
        <p:txBody>
          <a:bodyPr>
            <a:normAutofit/>
          </a:bodyPr>
          <a:lstStyle/>
          <a:p>
            <a:r>
              <a:rPr lang="en-GB" sz="2800" dirty="0">
                <a:solidFill>
                  <a:schemeClr val="bg2"/>
                </a:solidFill>
              </a:rPr>
              <a:t>Differences in </a:t>
            </a:r>
            <a:r>
              <a:rPr lang="en-GB" sz="2800" b="1" dirty="0">
                <a:solidFill>
                  <a:schemeClr val="bg2"/>
                </a:solidFill>
              </a:rPr>
              <a:t>switching </a:t>
            </a:r>
            <a:r>
              <a:rPr lang="en-GB" sz="2800" dirty="0">
                <a:solidFill>
                  <a:schemeClr val="bg2"/>
                </a:solidFill>
              </a:rPr>
              <a:t>tasks</a:t>
            </a:r>
            <a:r>
              <a:rPr lang="en-GB" sz="2800" b="1" dirty="0">
                <a:solidFill>
                  <a:schemeClr val="bg2"/>
                </a:solidFill>
              </a:rPr>
              <a:t> drift rates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3289F7-BB9E-AAEB-A806-40C5AA6CC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sz="3600" dirty="0"/>
              <a:t>The Drift-Diffusion Model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9FA0745-C138-0AAA-810E-5A06B6DF9A3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12</a:t>
            </a:fld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C8C20B-1E6C-C08B-F25F-BD53B319EB7F}"/>
              </a:ext>
            </a:extLst>
          </p:cNvPr>
          <p:cNvSpPr txBox="1"/>
          <p:nvPr/>
        </p:nvSpPr>
        <p:spPr>
          <a:xfrm>
            <a:off x="1437096" y="36368328"/>
            <a:ext cx="2520000" cy="45000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sz="2500" dirty="0">
                <a:solidFill>
                  <a:srgbClr val="131E29"/>
                </a:solidFill>
                <a:latin typeface="Source Sans Pro" panose="020B0503030403020204" pitchFamily="34" charset="0"/>
              </a:rPr>
              <a:t>M = 591, SD = 112</a:t>
            </a:r>
          </a:p>
        </p:txBody>
      </p: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F0569DCF-5082-A653-290D-3E77CA5EF80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57739893"/>
              </p:ext>
            </p:extLst>
          </p:nvPr>
        </p:nvGraphicFramePr>
        <p:xfrm>
          <a:off x="2167506" y="1424763"/>
          <a:ext cx="4808989" cy="36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3400963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>
        <p:bldAsOne/>
      </p:bldGraphic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1F9A5-CA8A-4DB9-6446-97641160C8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dirty="0"/>
              <a:t>Take-home message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40C364-78E4-FB8C-031F-41FBA308386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8200" y="746159"/>
            <a:ext cx="8344681" cy="4265591"/>
          </a:xfrm>
        </p:spPr>
        <p:txBody>
          <a:bodyPr>
            <a:noAutofit/>
          </a:bodyPr>
          <a:lstStyle/>
          <a:p>
            <a:pPr marL="265113" indent="-188913">
              <a:buSzPct val="100000"/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bg2"/>
                </a:solidFill>
                <a:latin typeface="Source Sans Pro" panose="020B0503030403020204" pitchFamily="34" charset="0"/>
                <a:ea typeface="Source Code Pro" panose="020B0509030403020204" pitchFamily="49" charset="0"/>
              </a:rPr>
              <a:t>Greater </a:t>
            </a:r>
            <a:r>
              <a:rPr lang="en-GB" sz="2800" b="1" dirty="0">
                <a:solidFill>
                  <a:schemeClr val="bg2"/>
                </a:solidFill>
                <a:latin typeface="Source Sans Pro" panose="020B0503030403020204" pitchFamily="34" charset="0"/>
                <a:ea typeface="Source Code Pro" panose="020B0509030403020204" pitchFamily="49" charset="0"/>
              </a:rPr>
              <a:t>FPS skill </a:t>
            </a:r>
            <a:r>
              <a:rPr lang="en-GB" sz="2800" dirty="0">
                <a:solidFill>
                  <a:schemeClr val="bg2"/>
                </a:solidFill>
                <a:latin typeface="Source Sans Pro" panose="020B0503030403020204" pitchFamily="34" charset="0"/>
                <a:ea typeface="Source Code Pro" panose="020B0509030403020204" pitchFamily="49" charset="0"/>
              </a:rPr>
              <a:t>relates to faster </a:t>
            </a:r>
            <a:r>
              <a:rPr lang="en-GB" sz="2800" b="1" dirty="0">
                <a:solidFill>
                  <a:schemeClr val="bg2"/>
                </a:solidFill>
                <a:latin typeface="Source Sans Pro" panose="020B0503030403020204" pitchFamily="34" charset="0"/>
                <a:ea typeface="Source Code Pro" panose="020B0509030403020204" pitchFamily="49" charset="0"/>
              </a:rPr>
              <a:t>processing speed</a:t>
            </a:r>
            <a:r>
              <a:rPr lang="en-GB" sz="2800" dirty="0">
                <a:solidFill>
                  <a:schemeClr val="bg2"/>
                </a:solidFill>
                <a:latin typeface="Source Sans Pro" panose="020B0503030403020204" pitchFamily="34" charset="0"/>
                <a:ea typeface="Source Code Pro" panose="020B0509030403020204" pitchFamily="49" charset="0"/>
              </a:rPr>
              <a:t>, but performance advantages go </a:t>
            </a:r>
            <a:r>
              <a:rPr lang="en-GB" sz="2800" b="1" dirty="0">
                <a:solidFill>
                  <a:schemeClr val="bg2"/>
                </a:solidFill>
                <a:latin typeface="Source Sans Pro" panose="020B0503030403020204" pitchFamily="34" charset="0"/>
                <a:ea typeface="Source Code Pro" panose="020B0509030403020204" pitchFamily="49" charset="0"/>
              </a:rPr>
              <a:t>beyond </a:t>
            </a:r>
            <a:r>
              <a:rPr lang="en-GB" sz="2800" dirty="0">
                <a:solidFill>
                  <a:schemeClr val="bg2"/>
                </a:solidFill>
                <a:latin typeface="Source Sans Pro" panose="020B0503030403020204" pitchFamily="34" charset="0"/>
                <a:ea typeface="Source Code Pro" panose="020B0509030403020204" pitchFamily="49" charset="0"/>
              </a:rPr>
              <a:t>simple </a:t>
            </a:r>
            <a:r>
              <a:rPr lang="en-GB" sz="2800" b="1" dirty="0">
                <a:solidFill>
                  <a:schemeClr val="bg2"/>
                </a:solidFill>
                <a:latin typeface="Source Sans Pro" panose="020B0503030403020204" pitchFamily="34" charset="0"/>
                <a:ea typeface="Source Code Pro" panose="020B0509030403020204" pitchFamily="49" charset="0"/>
              </a:rPr>
              <a:t>button pressing.</a:t>
            </a:r>
          </a:p>
          <a:p>
            <a:pPr marL="265113" indent="-188913">
              <a:buSzPct val="100000"/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bg2"/>
                </a:solidFill>
                <a:latin typeface="Source Sans Pro" panose="020B0503030403020204" pitchFamily="34" charset="0"/>
                <a:ea typeface="Source Code Pro" panose="020B0509030403020204" pitchFamily="49" charset="0"/>
              </a:rPr>
              <a:t>Greater efficiency in </a:t>
            </a:r>
            <a:r>
              <a:rPr lang="en-GB" sz="2800" b="1" dirty="0">
                <a:solidFill>
                  <a:schemeClr val="bg2"/>
                </a:solidFill>
                <a:latin typeface="Source Sans Pro" panose="020B0503030403020204" pitchFamily="34" charset="0"/>
                <a:ea typeface="Source Code Pro" panose="020B0509030403020204" pitchFamily="49" charset="0"/>
              </a:rPr>
              <a:t>speeded</a:t>
            </a:r>
            <a:r>
              <a:rPr lang="en-GB" sz="2800" dirty="0">
                <a:solidFill>
                  <a:schemeClr val="bg2"/>
                </a:solidFill>
                <a:latin typeface="Source Sans Pro" panose="020B0503030403020204" pitchFamily="34" charset="0"/>
                <a:ea typeface="Source Code Pro" panose="020B0509030403020204" pitchFamily="49" charset="0"/>
              </a:rPr>
              <a:t> </a:t>
            </a:r>
            <a:r>
              <a:rPr lang="en-GB" sz="2800" b="1" dirty="0">
                <a:solidFill>
                  <a:schemeClr val="bg2"/>
                </a:solidFill>
                <a:latin typeface="Source Sans Pro" panose="020B0503030403020204" pitchFamily="34" charset="0"/>
                <a:ea typeface="Source Code Pro" panose="020B0509030403020204" pitchFamily="49" charset="0"/>
              </a:rPr>
              <a:t>decision-making</a:t>
            </a:r>
            <a:r>
              <a:rPr lang="en-GB" sz="2800" dirty="0">
                <a:solidFill>
                  <a:schemeClr val="bg2"/>
                </a:solidFill>
                <a:latin typeface="Source Sans Pro" panose="020B0503030403020204" pitchFamily="34" charset="0"/>
                <a:ea typeface="Source Code Pro" panose="020B0509030403020204" pitchFamily="49" charset="0"/>
              </a:rPr>
              <a:t>, especially in situations which require greater cognitive </a:t>
            </a:r>
            <a:r>
              <a:rPr lang="en-GB" sz="2800" b="1" dirty="0">
                <a:solidFill>
                  <a:schemeClr val="bg2"/>
                </a:solidFill>
                <a:latin typeface="Source Sans Pro" panose="020B0503030403020204" pitchFamily="34" charset="0"/>
                <a:ea typeface="Source Code Pro" panose="020B0509030403020204" pitchFamily="49" charset="0"/>
              </a:rPr>
              <a:t>flexibility</a:t>
            </a:r>
            <a:r>
              <a:rPr lang="en-GB" sz="2800" dirty="0">
                <a:solidFill>
                  <a:schemeClr val="bg2"/>
                </a:solidFill>
                <a:latin typeface="Source Sans Pro" panose="020B0503030403020204" pitchFamily="34" charset="0"/>
                <a:ea typeface="Source Code Pro" panose="020B0509030403020204" pitchFamily="49" charset="0"/>
              </a:rPr>
              <a:t> </a:t>
            </a:r>
            <a:r>
              <a:rPr lang="en-GB" sz="2800" i="1" dirty="0">
                <a:solidFill>
                  <a:schemeClr val="accent1"/>
                </a:solidFill>
              </a:rPr>
              <a:t>(von Bastian et al., 2022).</a:t>
            </a:r>
          </a:p>
          <a:p>
            <a:pPr marL="265113" indent="-188913">
              <a:buSzPct val="100000"/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bg2"/>
                </a:solidFill>
              </a:rPr>
              <a:t>Video gaming is a potential avenue for </a:t>
            </a:r>
            <a:r>
              <a:rPr lang="en-GB" sz="2800" b="1" dirty="0">
                <a:solidFill>
                  <a:schemeClr val="bg2"/>
                </a:solidFill>
              </a:rPr>
              <a:t>cognitive</a:t>
            </a:r>
            <a:r>
              <a:rPr lang="en-GB" sz="2800" dirty="0">
                <a:solidFill>
                  <a:schemeClr val="bg2"/>
                </a:solidFill>
              </a:rPr>
              <a:t> </a:t>
            </a:r>
            <a:r>
              <a:rPr lang="en-GB" sz="2800" b="1" dirty="0">
                <a:solidFill>
                  <a:schemeClr val="bg2"/>
                </a:solidFill>
              </a:rPr>
              <a:t>plasticity</a:t>
            </a:r>
            <a:r>
              <a:rPr lang="en-GB" sz="2800" dirty="0">
                <a:solidFill>
                  <a:schemeClr val="bg2"/>
                </a:solidFill>
              </a:rPr>
              <a:t> in decision-making. </a:t>
            </a:r>
            <a:endParaRPr lang="en-GB" sz="2800" dirty="0">
              <a:solidFill>
                <a:schemeClr val="bg2"/>
              </a:solidFill>
              <a:latin typeface="Source Sans Pro" panose="020B0503030403020204" pitchFamily="34" charset="0"/>
              <a:ea typeface="Source Code Pro" panose="020B0509030403020204" pitchFamily="49" charset="0"/>
            </a:endParaRPr>
          </a:p>
          <a:p>
            <a:pPr marL="533400" indent="-457200">
              <a:buSzPct val="100000"/>
              <a:buFont typeface="Arial" panose="020B0604020202020204" pitchFamily="34" charset="0"/>
              <a:buChar char="•"/>
            </a:pPr>
            <a:endParaRPr lang="en-GB" sz="2800" b="1" dirty="0">
              <a:solidFill>
                <a:schemeClr val="bg2"/>
              </a:solidFill>
              <a:latin typeface="Source Sans Pro" panose="020B0503030403020204" pitchFamily="34" charset="0"/>
              <a:ea typeface="Source Code Pro" panose="020B050903040302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F398E5-54A2-0CD2-3B34-0022C17F35F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13</a:t>
            </a:fld>
            <a:endParaRPr lang="en-GB"/>
          </a:p>
        </p:txBody>
      </p:sp>
      <p:pic>
        <p:nvPicPr>
          <p:cNvPr id="11" name="Graphic 10" descr="Left Brain with solid fill">
            <a:extLst>
              <a:ext uri="{FF2B5EF4-FFF2-40B4-BE49-F238E27FC236}">
                <a16:creationId xmlns:a16="http://schemas.microsoft.com/office/drawing/2014/main" id="{EFBBD046-41AD-6C04-2E11-4D284A47FE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079" t="13192" r="15257" b="13490"/>
          <a:stretch/>
        </p:blipFill>
        <p:spPr>
          <a:xfrm>
            <a:off x="8368771" y="1063467"/>
            <a:ext cx="720000" cy="638595"/>
          </a:xfrm>
          <a:prstGeom prst="rect">
            <a:avLst/>
          </a:prstGeom>
        </p:spPr>
      </p:pic>
      <p:pic>
        <p:nvPicPr>
          <p:cNvPr id="5" name="Graphic 4" descr="Brain with solid fill">
            <a:extLst>
              <a:ext uri="{FF2B5EF4-FFF2-40B4-BE49-F238E27FC236}">
                <a16:creationId xmlns:a16="http://schemas.microsoft.com/office/drawing/2014/main" id="{BF2E2B99-AF1B-4DEA-9B23-F0853EEE61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8621" t="14323" r="7815" b="13999"/>
          <a:stretch/>
        </p:blipFill>
        <p:spPr>
          <a:xfrm>
            <a:off x="8368771" y="3923838"/>
            <a:ext cx="720000" cy="617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414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52014-2E95-525E-E494-3F5624F7E7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299" y="523512"/>
            <a:ext cx="7696576" cy="2724622"/>
          </a:xfrm>
        </p:spPr>
        <p:txBody>
          <a:bodyPr/>
          <a:lstStyle/>
          <a:p>
            <a:pPr marL="265113" indent="-265113" algn="ctr"/>
            <a:r>
              <a:rPr lang="en-GB" sz="4000" dirty="0"/>
              <a:t>Thank you!</a:t>
            </a:r>
            <a:br>
              <a:rPr lang="en-GB" sz="4000" dirty="0"/>
            </a:br>
            <a:r>
              <a:rPr lang="en-GB" sz="1600" b="0" dirty="0">
                <a:solidFill>
                  <a:schemeClr val="tx2"/>
                </a:solidFill>
                <a:latin typeface="Source Sans Pro" panose="020B0503030403020204" pitchFamily="34" charset="0"/>
              </a:rPr>
              <a:t>ww.eleanorhyde.com	</a:t>
            </a:r>
            <a:r>
              <a:rPr lang="en-GB" sz="1600" b="0" dirty="0">
                <a:latin typeface="Source Sans Pro" panose="020B0503030403020204" pitchFamily="34" charset="0"/>
              </a:rPr>
              <a:t>erahyde1@sheffield.ac.uk</a:t>
            </a:r>
            <a:endParaRPr lang="en-GB" sz="1600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C99E27-3A22-C6D7-15A0-2CA2F6806B9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14</a:t>
            </a:fld>
            <a:endParaRPr lang="en-GB"/>
          </a:p>
        </p:txBody>
      </p:sp>
      <p:pic>
        <p:nvPicPr>
          <p:cNvPr id="9" name="Picture 8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DC96707B-BE78-36B9-6864-D589F1277C0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359" t="7562" r="1813" b="5235"/>
          <a:stretch/>
        </p:blipFill>
        <p:spPr>
          <a:xfrm>
            <a:off x="4789375" y="2161725"/>
            <a:ext cx="2869609" cy="917875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64C8C72A-A392-CF18-3A1B-447F411943B2}"/>
              </a:ext>
            </a:extLst>
          </p:cNvPr>
          <p:cNvGrpSpPr/>
          <p:nvPr/>
        </p:nvGrpSpPr>
        <p:grpSpPr>
          <a:xfrm>
            <a:off x="1511596" y="1785591"/>
            <a:ext cx="2961868" cy="1839890"/>
            <a:chOff x="666299" y="1795342"/>
            <a:chExt cx="2961868" cy="1839890"/>
          </a:xfrm>
        </p:grpSpPr>
        <p:pic>
          <p:nvPicPr>
            <p:cNvPr id="5" name="Picture Placeholder 17">
              <a:extLst>
                <a:ext uri="{FF2B5EF4-FFF2-40B4-BE49-F238E27FC236}">
                  <a16:creationId xmlns:a16="http://schemas.microsoft.com/office/drawing/2014/main" id="{68ED7FDE-FC55-37F4-733E-B274FAD494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5592" t="4111" r="15592" b="27072"/>
            <a:stretch/>
          </p:blipFill>
          <p:spPr>
            <a:xfrm>
              <a:off x="2728167" y="2198802"/>
              <a:ext cx="900000" cy="900000"/>
            </a:xfrm>
            <a:prstGeom prst="rect">
              <a:avLst/>
            </a:prstGeom>
          </p:spPr>
        </p:pic>
        <p:pic>
          <p:nvPicPr>
            <p:cNvPr id="6" name="Picture Placeholder 15">
              <a:extLst>
                <a:ext uri="{FF2B5EF4-FFF2-40B4-BE49-F238E27FC236}">
                  <a16:creationId xmlns:a16="http://schemas.microsoft.com/office/drawing/2014/main" id="{D832E21F-4AE8-96A7-67E4-34D5FC39345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7317" t="9379" r="7317" b="5256"/>
            <a:stretch/>
          </p:blipFill>
          <p:spPr>
            <a:xfrm>
              <a:off x="1760870" y="2195452"/>
              <a:ext cx="900000" cy="900000"/>
            </a:xfrm>
            <a:prstGeom prst="rect">
              <a:avLst/>
            </a:prstGeom>
          </p:spPr>
        </p:pic>
        <p:pic>
          <p:nvPicPr>
            <p:cNvPr id="7" name="Picture Placeholder 13">
              <a:extLst>
                <a:ext uri="{FF2B5EF4-FFF2-40B4-BE49-F238E27FC236}">
                  <a16:creationId xmlns:a16="http://schemas.microsoft.com/office/drawing/2014/main" id="{0494E763-2AAC-0816-2F75-7D4C6D648DA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t="98" b="-744"/>
            <a:stretch/>
          </p:blipFill>
          <p:spPr>
            <a:xfrm>
              <a:off x="793573" y="2198802"/>
              <a:ext cx="900000" cy="905817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6B67528-857C-7EED-3DB3-66BA5E25883D}"/>
                </a:ext>
              </a:extLst>
            </p:cNvPr>
            <p:cNvSpPr txBox="1"/>
            <p:nvPr/>
          </p:nvSpPr>
          <p:spPr>
            <a:xfrm>
              <a:off x="666299" y="3099840"/>
              <a:ext cx="115454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 dirty="0">
                  <a:latin typeface="Source Sans Pro" panose="020B0503030403020204" pitchFamily="34" charset="0"/>
                </a:rPr>
                <a:t>Claudia </a:t>
              </a:r>
            </a:p>
            <a:p>
              <a:pPr algn="ctr"/>
              <a:r>
                <a:rPr lang="en-GB" b="1" dirty="0">
                  <a:latin typeface="Source Sans Pro" panose="020B0503030403020204" pitchFamily="34" charset="0"/>
                </a:rPr>
                <a:t>von Bastian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AC82096-9FC4-4E58-643B-48BF8A0BB75E}"/>
                </a:ext>
              </a:extLst>
            </p:cNvPr>
            <p:cNvSpPr txBox="1"/>
            <p:nvPr/>
          </p:nvSpPr>
          <p:spPr>
            <a:xfrm>
              <a:off x="1760869" y="3097646"/>
              <a:ext cx="90000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 dirty="0">
                  <a:latin typeface="Source Sans Pro" panose="020B0503030403020204" pitchFamily="34" charset="0"/>
                </a:rPr>
                <a:t>Dan Carroll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03852AB-C5C2-785F-06D5-E9C7FC7B8A5F}"/>
                </a:ext>
              </a:extLst>
            </p:cNvPr>
            <p:cNvSpPr txBox="1"/>
            <p:nvPr/>
          </p:nvSpPr>
          <p:spPr>
            <a:xfrm>
              <a:off x="2728167" y="3112012"/>
              <a:ext cx="9000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bg2"/>
                  </a:solidFill>
                  <a:latin typeface="Source Sans Pro" panose="020B0503030403020204" pitchFamily="34" charset="0"/>
                </a:rPr>
                <a:t>Robert Schmidt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13DB901-F851-8EDA-648A-296BB53CAC36}"/>
                </a:ext>
              </a:extLst>
            </p:cNvPr>
            <p:cNvSpPr txBox="1"/>
            <p:nvPr/>
          </p:nvSpPr>
          <p:spPr>
            <a:xfrm>
              <a:off x="793573" y="1795342"/>
              <a:ext cx="283459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b="1" dirty="0">
                  <a:solidFill>
                    <a:schemeClr val="tx2"/>
                  </a:solidFill>
                  <a:latin typeface="Source Sans Pro" panose="020B0503030403020204" pitchFamily="34" charset="0"/>
                </a:rPr>
                <a:t>Supervisory Team</a:t>
              </a:r>
            </a:p>
          </p:txBody>
        </p:sp>
      </p:grpSp>
      <p:pic>
        <p:nvPicPr>
          <p:cNvPr id="23" name="Graphic 22" descr="Email with solid fill">
            <a:extLst>
              <a:ext uri="{FF2B5EF4-FFF2-40B4-BE49-F238E27FC236}">
                <a16:creationId xmlns:a16="http://schemas.microsoft.com/office/drawing/2014/main" id="{7F6F4B98-D03A-F669-AF97-CD1C94F74B3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045517" y="1207855"/>
            <a:ext cx="252000" cy="252000"/>
          </a:xfrm>
          <a:prstGeom prst="rect">
            <a:avLst/>
          </a:prstGeom>
        </p:spPr>
      </p:pic>
      <p:pic>
        <p:nvPicPr>
          <p:cNvPr id="27" name="Graphic 26" descr="Internet with solid fill">
            <a:extLst>
              <a:ext uri="{FF2B5EF4-FFF2-40B4-BE49-F238E27FC236}">
                <a16:creationId xmlns:a16="http://schemas.microsoft.com/office/drawing/2014/main" id="{CB852EAF-50B0-C14D-3641-AF81D5C8BEB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473464" y="1202109"/>
            <a:ext cx="315911" cy="315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134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46F2B-C359-8AF7-21E9-AB17A0FF38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Cognition: mental processes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5ECDDFFD-ADE6-216C-6B63-15F28B046AE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pPr algn="ctr"/>
            <a:r>
              <a:rPr lang="en-GB" sz="2800" b="1" dirty="0">
                <a:solidFill>
                  <a:schemeClr val="tx2"/>
                </a:solidFill>
              </a:rPr>
              <a:t>Cognitive Correlates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2BF53A5A-2F7C-25D2-0789-51DA6616BE5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Autofit/>
          </a:bodyPr>
          <a:lstStyle/>
          <a:p>
            <a:pPr algn="ctr"/>
            <a:r>
              <a:rPr lang="en-GB" sz="2800" b="1" dirty="0">
                <a:solidFill>
                  <a:schemeClr val="tx2"/>
                </a:solidFill>
              </a:rPr>
              <a:t>Cognitive</a:t>
            </a:r>
            <a:r>
              <a:rPr lang="en-GB" sz="2800" b="1" dirty="0"/>
              <a:t> </a:t>
            </a:r>
            <a:r>
              <a:rPr lang="en-GB" sz="2800" b="1" dirty="0">
                <a:solidFill>
                  <a:schemeClr val="tx2"/>
                </a:solidFill>
              </a:rPr>
              <a:t>Plasticity</a:t>
            </a:r>
          </a:p>
        </p:txBody>
      </p:sp>
      <p:pic>
        <p:nvPicPr>
          <p:cNvPr id="7" name="Graphic 6" descr="Left Brain with solid fill">
            <a:extLst>
              <a:ext uri="{FF2B5EF4-FFF2-40B4-BE49-F238E27FC236}">
                <a16:creationId xmlns:a16="http://schemas.microsoft.com/office/drawing/2014/main" id="{193B515E-DF5A-F9B1-8A1B-F5B90EF9DE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079" t="13192" r="15257" b="13490"/>
          <a:stretch/>
        </p:blipFill>
        <p:spPr>
          <a:xfrm>
            <a:off x="583727" y="1840262"/>
            <a:ext cx="2880000" cy="2554379"/>
          </a:xfrm>
          <a:prstGeom prst="rect">
            <a:avLst/>
          </a:prstGeom>
        </p:spPr>
      </p:pic>
      <p:pic>
        <p:nvPicPr>
          <p:cNvPr id="14" name="Graphic 13" descr="Scatterplot with solid fill">
            <a:extLst>
              <a:ext uri="{FF2B5EF4-FFF2-40B4-BE49-F238E27FC236}">
                <a16:creationId xmlns:a16="http://schemas.microsoft.com/office/drawing/2014/main" id="{958D643E-78DF-A2A8-4591-C4F27DC6E0F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14603" t="14512" r="15478" b="11648"/>
          <a:stretch/>
        </p:blipFill>
        <p:spPr>
          <a:xfrm>
            <a:off x="3596820" y="1709417"/>
            <a:ext cx="720000" cy="760372"/>
          </a:xfrm>
          <a:prstGeom prst="rect">
            <a:avLst/>
          </a:prstGeom>
        </p:spPr>
      </p:pic>
      <p:pic>
        <p:nvPicPr>
          <p:cNvPr id="15" name="Graphic 14" descr="Game controller with solid fill">
            <a:extLst>
              <a:ext uri="{FF2B5EF4-FFF2-40B4-BE49-F238E27FC236}">
                <a16:creationId xmlns:a16="http://schemas.microsoft.com/office/drawing/2014/main" id="{0FD3CC68-42C7-83C0-C28A-33501A47900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 l="6547" t="14905" r="5143" b="15203"/>
          <a:stretch/>
        </p:blipFill>
        <p:spPr>
          <a:xfrm>
            <a:off x="3519104" y="3812412"/>
            <a:ext cx="857561" cy="678703"/>
          </a:xfrm>
          <a:prstGeom prst="rect">
            <a:avLst/>
          </a:prstGeom>
        </p:spPr>
      </p:pic>
      <p:pic>
        <p:nvPicPr>
          <p:cNvPr id="23" name="Graphic 22" descr="Brain with solid fill">
            <a:extLst>
              <a:ext uri="{FF2B5EF4-FFF2-40B4-BE49-F238E27FC236}">
                <a16:creationId xmlns:a16="http://schemas.microsoft.com/office/drawing/2014/main" id="{89334332-8262-7F3B-3DC4-7251064917F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8621" t="14323" r="7815" b="13999"/>
          <a:stretch/>
        </p:blipFill>
        <p:spPr>
          <a:xfrm>
            <a:off x="5382838" y="1885461"/>
            <a:ext cx="2880000" cy="2470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236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4BA65EEB-AB04-DE8C-B725-0E85092473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2097" y="2506406"/>
            <a:ext cx="4509093" cy="233094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D46F2B-C359-8AF7-21E9-AB17A0FF38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200" y="75300"/>
            <a:ext cx="8953656" cy="572700"/>
          </a:xfrm>
        </p:spPr>
        <p:txBody>
          <a:bodyPr/>
          <a:lstStyle/>
          <a:p>
            <a:r>
              <a:rPr lang="en-GB" dirty="0"/>
              <a:t>Leisure Activities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DF78F5-7498-49DE-00D0-536DB3CF8C8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en-GB" sz="2800" dirty="0"/>
              <a:t>Engagement in </a:t>
            </a:r>
            <a:r>
              <a:rPr lang="en-GB" sz="2800" b="1" dirty="0">
                <a:solidFill>
                  <a:schemeClr val="tx2"/>
                </a:solidFill>
              </a:rPr>
              <a:t>cognitively challenging </a:t>
            </a:r>
            <a:r>
              <a:rPr lang="en-GB" sz="2800" dirty="0"/>
              <a:t>leisure activities may relate to cognitive performance – with the potential for </a:t>
            </a:r>
            <a:r>
              <a:rPr lang="en-GB" sz="2800" b="1" dirty="0">
                <a:solidFill>
                  <a:schemeClr val="tx2"/>
                </a:solidFill>
              </a:rPr>
              <a:t>cognitive plasticity </a:t>
            </a:r>
            <a:r>
              <a:rPr lang="en-GB" sz="2800" i="1" dirty="0">
                <a:solidFill>
                  <a:schemeClr val="accent1"/>
                </a:solidFill>
              </a:rPr>
              <a:t>(von Bastian, Hyde &amp; Jiang, 2023)</a:t>
            </a:r>
          </a:p>
        </p:txBody>
      </p:sp>
      <p:pic>
        <p:nvPicPr>
          <p:cNvPr id="8" name="Graphic 7" descr="Chess pieces with solid fill">
            <a:extLst>
              <a:ext uri="{FF2B5EF4-FFF2-40B4-BE49-F238E27FC236}">
                <a16:creationId xmlns:a16="http://schemas.microsoft.com/office/drawing/2014/main" id="{9C54B976-4D11-8398-726A-6E4742234A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1141" t="15392" r="10197" b="14995"/>
          <a:stretch/>
        </p:blipFill>
        <p:spPr>
          <a:xfrm>
            <a:off x="393167" y="3240038"/>
            <a:ext cx="975956" cy="863678"/>
          </a:xfrm>
          <a:prstGeom prst="rect">
            <a:avLst/>
          </a:prstGeom>
        </p:spPr>
      </p:pic>
      <p:pic>
        <p:nvPicPr>
          <p:cNvPr id="10" name="Graphic 9" descr="Music notes with solid fill">
            <a:extLst>
              <a:ext uri="{FF2B5EF4-FFF2-40B4-BE49-F238E27FC236}">
                <a16:creationId xmlns:a16="http://schemas.microsoft.com/office/drawing/2014/main" id="{36D09A3D-12DC-657E-9C54-AE437EFCD5A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14720" t="11073" r="14798" b="11066"/>
          <a:stretch/>
        </p:blipFill>
        <p:spPr>
          <a:xfrm>
            <a:off x="1725082" y="2394723"/>
            <a:ext cx="975956" cy="1078137"/>
          </a:xfrm>
          <a:prstGeom prst="rect">
            <a:avLst/>
          </a:prstGeom>
        </p:spPr>
      </p:pic>
      <p:pic>
        <p:nvPicPr>
          <p:cNvPr id="5" name="Graphic 4" descr="Yoga with solid fill">
            <a:extLst>
              <a:ext uri="{FF2B5EF4-FFF2-40B4-BE49-F238E27FC236}">
                <a16:creationId xmlns:a16="http://schemas.microsoft.com/office/drawing/2014/main" id="{09357982-97B1-FAE6-1438-945821B9085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l="15663" t="2810" r="15260" b="4695"/>
          <a:stretch/>
        </p:blipFill>
        <p:spPr>
          <a:xfrm>
            <a:off x="2750181" y="3526383"/>
            <a:ext cx="975957" cy="1306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439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A4D0BF-DB0E-ADDE-4FD9-C7ADC4025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199" y="75300"/>
            <a:ext cx="9334455" cy="572700"/>
          </a:xfrm>
        </p:spPr>
        <p:txBody>
          <a:bodyPr/>
          <a:lstStyle/>
          <a:p>
            <a:r>
              <a:rPr lang="en-GB" dirty="0"/>
              <a:t>Previous Methodological Limitations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A9894EF-E5BA-A39C-95EC-67C51A1D697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pPr>
              <a:buSzPct val="100000"/>
            </a:pPr>
            <a:r>
              <a:rPr lang="en-GB" sz="2800" dirty="0">
                <a:solidFill>
                  <a:schemeClr val="bg2"/>
                </a:solidFill>
              </a:rPr>
              <a:t>Research shows </a:t>
            </a:r>
            <a:r>
              <a:rPr lang="en-GB" sz="2800" b="1" dirty="0">
                <a:solidFill>
                  <a:schemeClr val="bg2"/>
                </a:solidFill>
              </a:rPr>
              <a:t>mixed findings</a:t>
            </a:r>
            <a:r>
              <a:rPr lang="en-GB" sz="2800" dirty="0">
                <a:solidFill>
                  <a:schemeClr val="bg2"/>
                </a:solidFill>
              </a:rPr>
              <a:t> for the cognitive correlates of FPS gameplay:</a:t>
            </a:r>
          </a:p>
          <a:p>
            <a:pPr marL="265113" indent="-188913">
              <a:buSzPct val="100000"/>
              <a:buFont typeface="Arial" panose="020B0604020202020204" pitchFamily="34" charset="0"/>
              <a:buChar char="•"/>
            </a:pPr>
            <a:r>
              <a:rPr lang="en-GB" sz="2800" b="1" dirty="0">
                <a:solidFill>
                  <a:schemeClr val="tx2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Broad definitions </a:t>
            </a:r>
            <a:r>
              <a:rPr lang="en-GB" sz="2800" dirty="0">
                <a:solidFill>
                  <a:schemeClr val="bg2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of video games</a:t>
            </a:r>
            <a:endParaRPr lang="en-GB" sz="2800" dirty="0">
              <a:solidFill>
                <a:schemeClr val="bg2"/>
              </a:solidFill>
            </a:endParaRPr>
          </a:p>
          <a:p>
            <a:pPr marL="265113" indent="-188913">
              <a:buSzPct val="100000"/>
              <a:buFont typeface="Arial" panose="020B0604020202020204" pitchFamily="34" charset="0"/>
              <a:buChar char="•"/>
            </a:pPr>
            <a:r>
              <a:rPr lang="en-GB" sz="2800" b="1" dirty="0">
                <a:solidFill>
                  <a:schemeClr val="tx2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Small samples </a:t>
            </a:r>
            <a:r>
              <a:rPr lang="en-GB" sz="2800" dirty="0">
                <a:solidFill>
                  <a:schemeClr val="bg2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of </a:t>
            </a:r>
            <a:r>
              <a:rPr lang="en-GB" sz="2800" b="1" dirty="0">
                <a:solidFill>
                  <a:schemeClr val="tx2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novice players</a:t>
            </a:r>
          </a:p>
          <a:p>
            <a:pPr marL="265113" indent="-188913">
              <a:buSzPct val="100000"/>
              <a:buFont typeface="Arial" panose="020B0604020202020204" pitchFamily="34" charset="0"/>
              <a:buChar char="•"/>
            </a:pPr>
            <a:r>
              <a:rPr lang="en-GB" sz="2800" b="1" dirty="0">
                <a:solidFill>
                  <a:schemeClr val="tx2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Limited</a:t>
            </a:r>
            <a:r>
              <a:rPr lang="en-GB" sz="2800" dirty="0">
                <a:solidFill>
                  <a:schemeClr val="tx2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GB" sz="2800" b="1" dirty="0">
                <a:solidFill>
                  <a:schemeClr val="tx2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assessment</a:t>
            </a:r>
            <a:r>
              <a:rPr lang="en-GB" sz="2800" dirty="0">
                <a:solidFill>
                  <a:schemeClr val="tx2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GB" sz="2800" dirty="0">
                <a:solidFill>
                  <a:schemeClr val="bg2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of video game </a:t>
            </a:r>
            <a:r>
              <a:rPr lang="en-GB" sz="2800" b="1" dirty="0">
                <a:solidFill>
                  <a:schemeClr val="tx2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skill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2B0399-2FE3-B874-75D6-37C4F75C463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4</a:t>
            </a:fld>
            <a:endParaRPr lang="en-GB"/>
          </a:p>
        </p:txBody>
      </p:sp>
      <p:pic>
        <p:nvPicPr>
          <p:cNvPr id="6" name="Picture 5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561389AF-29FA-E016-A90D-9886519527F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359" t="7562" r="1813" b="5235"/>
          <a:stretch/>
        </p:blipFill>
        <p:spPr>
          <a:xfrm>
            <a:off x="5275532" y="3558479"/>
            <a:ext cx="3376472" cy="1080000"/>
          </a:xfrm>
          <a:prstGeom prst="rect">
            <a:avLst/>
          </a:prstGeom>
        </p:spPr>
      </p:pic>
      <p:pic>
        <p:nvPicPr>
          <p:cNvPr id="10" name="Graphic 9" descr="Group of people with solid fill">
            <a:extLst>
              <a:ext uri="{FF2B5EF4-FFF2-40B4-BE49-F238E27FC236}">
                <a16:creationId xmlns:a16="http://schemas.microsoft.com/office/drawing/2014/main" id="{1887830D-2F14-71D9-F809-361882E175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00386" y="3558479"/>
            <a:ext cx="1080000" cy="1080000"/>
          </a:xfrm>
          <a:prstGeom prst="rect">
            <a:avLst/>
          </a:prstGeom>
        </p:spPr>
      </p:pic>
      <p:pic>
        <p:nvPicPr>
          <p:cNvPr id="8" name="Picture 7" descr="Counter-Strike 2 | Logopedia | Fandom">
            <a:extLst>
              <a:ext uri="{FF2B5EF4-FFF2-40B4-BE49-F238E27FC236}">
                <a16:creationId xmlns:a16="http://schemas.microsoft.com/office/drawing/2014/main" id="{0103211F-A7F3-6608-8302-A82049A677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468" y="3486716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B84033B-76BA-D632-4743-67329FB57C76}"/>
              </a:ext>
            </a:extLst>
          </p:cNvPr>
          <p:cNvSpPr txBox="1"/>
          <p:nvPr/>
        </p:nvSpPr>
        <p:spPr>
          <a:xfrm>
            <a:off x="1378155" y="3747921"/>
            <a:ext cx="2451777" cy="5575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6200" marR="0" lvl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31E29"/>
              </a:buClr>
              <a:buSzPct val="100000"/>
              <a:tabLst/>
              <a:defRPr/>
            </a:pPr>
            <a:r>
              <a:rPr kumimoji="0" lang="en-GB" sz="2800" b="0" i="0" u="none" strike="noStrike" kern="0" cap="none" spc="0" normalizeH="0" baseline="0" noProof="0" dirty="0">
                <a:ln>
                  <a:noFill/>
                </a:ln>
                <a:solidFill>
                  <a:srgbClr val="131E29"/>
                </a:solidFill>
                <a:effectLst/>
                <a:uLnTx/>
                <a:uFillTx/>
                <a:latin typeface="Source Sans Pro"/>
                <a:ea typeface="Source Sans Pro"/>
                <a:sym typeface="Source Sans Pro"/>
              </a:rPr>
              <a:t>Counter-Strike</a:t>
            </a:r>
          </a:p>
        </p:txBody>
      </p:sp>
    </p:spTree>
    <p:extLst>
      <p:ext uri="{BB962C8B-B14F-4D97-AF65-F5344CB8AC3E}">
        <p14:creationId xmlns:p14="http://schemas.microsoft.com/office/powerpoint/2010/main" val="156966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F5699A3F-91B6-84CF-A0C6-10AC188B02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Method: Counter-Strike Skill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C00152B-5A70-C1D5-604A-418EE14815E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470878" y="1633138"/>
            <a:ext cx="7355622" cy="2915276"/>
          </a:xfrm>
          <a:ln>
            <a:noFill/>
          </a:ln>
        </p:spPr>
        <p:txBody>
          <a:bodyPr>
            <a:normAutofit lnSpcReduction="10000"/>
          </a:bodyPr>
          <a:lstStyle/>
          <a:p>
            <a:r>
              <a:rPr lang="en-GB" sz="2800" dirty="0">
                <a:solidFill>
                  <a:schemeClr val="bg2"/>
                </a:solidFill>
                <a:latin typeface="Source Sans Pro" panose="020B0503030403020204" pitchFamily="34" charset="0"/>
              </a:rPr>
              <a:t>Total hours playtime</a:t>
            </a:r>
          </a:p>
          <a:p>
            <a:r>
              <a:rPr lang="en-GB" sz="2800" dirty="0">
                <a:solidFill>
                  <a:schemeClr val="bg2"/>
                </a:solidFill>
                <a:latin typeface="Source Sans Pro" panose="020B0503030403020204" pitchFamily="34" charset="0"/>
              </a:rPr>
              <a:t>Weekly hours playtime</a:t>
            </a:r>
          </a:p>
          <a:p>
            <a:r>
              <a:rPr lang="en-GB" sz="2800" dirty="0">
                <a:solidFill>
                  <a:schemeClr val="bg2"/>
                </a:solidFill>
                <a:latin typeface="Source Sans Pro" panose="020B0503030403020204" pitchFamily="34" charset="0"/>
              </a:rPr>
              <a:t>Self-rated skill</a:t>
            </a:r>
          </a:p>
          <a:p>
            <a:r>
              <a:rPr lang="en-GB" sz="2800" dirty="0">
                <a:solidFill>
                  <a:schemeClr val="bg2"/>
                </a:solidFill>
                <a:latin typeface="Source Sans Pro" panose="020B0503030403020204" pitchFamily="34" charset="0"/>
              </a:rPr>
              <a:t>Current ranking (CS:GO)	</a:t>
            </a:r>
          </a:p>
          <a:p>
            <a:r>
              <a:rPr lang="en-GB" sz="2800" b="1" dirty="0">
                <a:solidFill>
                  <a:schemeClr val="tx2"/>
                </a:solidFill>
                <a:latin typeface="Source Sans Pro" panose="020B0503030403020204" pitchFamily="34" charset="0"/>
              </a:rPr>
              <a:t>		</a:t>
            </a:r>
          </a:p>
          <a:p>
            <a:r>
              <a:rPr lang="en-GB" sz="2800" b="1" dirty="0">
                <a:solidFill>
                  <a:schemeClr val="tx2"/>
                </a:solidFill>
                <a:latin typeface="Source Sans Pro" panose="020B0503030403020204" pitchFamily="34" charset="0"/>
              </a:rPr>
              <a:t>			K-means cluster analysis</a:t>
            </a:r>
          </a:p>
          <a:p>
            <a:endParaRPr lang="en-GB" sz="2800" dirty="0">
              <a:solidFill>
                <a:schemeClr val="bg2"/>
              </a:solidFill>
              <a:latin typeface="Source Sans Pro" panose="020B0503030403020204" pitchFamily="34" charset="0"/>
            </a:endParaRPr>
          </a:p>
          <a:p>
            <a:endParaRPr lang="en-GB" sz="2800" dirty="0"/>
          </a:p>
          <a:p>
            <a:endParaRPr lang="en-GB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EE33E9-4D5A-0812-7E0F-41EE28945E0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-GB" smtClean="0"/>
              <a:pPr lvl="0"/>
              <a:t>5</a:t>
            </a:fld>
            <a:endParaRPr lang="en-GB"/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2CD6A549-2AC4-7FA9-D777-32A8C8517E3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  <p:pic>
        <p:nvPicPr>
          <p:cNvPr id="6" name="Graphic 5" descr="Clipboard with solid fill">
            <a:extLst>
              <a:ext uri="{FF2B5EF4-FFF2-40B4-BE49-F238E27FC236}">
                <a16:creationId xmlns:a16="http://schemas.microsoft.com/office/drawing/2014/main" id="{762900EA-2805-5CE5-A9C7-C79992544C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65550" y="691183"/>
            <a:ext cx="1800000" cy="1800000"/>
          </a:xfrm>
          <a:prstGeom prst="rect">
            <a:avLst/>
          </a:prstGeom>
        </p:spPr>
      </p:pic>
      <p:pic>
        <p:nvPicPr>
          <p:cNvPr id="14" name="Graphic 13" descr="Line arrow: Counter-clockwise curve with solid fill">
            <a:extLst>
              <a:ext uri="{FF2B5EF4-FFF2-40B4-BE49-F238E27FC236}">
                <a16:creationId xmlns:a16="http://schemas.microsoft.com/office/drawing/2014/main" id="{E64309E3-1A12-82DC-0CC3-A07ADB2F23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6226552" flipH="1">
            <a:off x="1470021" y="901297"/>
            <a:ext cx="1080000" cy="1080000"/>
          </a:xfrm>
          <a:prstGeom prst="rect">
            <a:avLst/>
          </a:prstGeom>
        </p:spPr>
      </p:pic>
      <p:pic>
        <p:nvPicPr>
          <p:cNvPr id="3" name="Graphic 2" descr="Line arrow: Counter-clockwise curve with solid fill">
            <a:extLst>
              <a:ext uri="{FF2B5EF4-FFF2-40B4-BE49-F238E27FC236}">
                <a16:creationId xmlns:a16="http://schemas.microsoft.com/office/drawing/2014/main" id="{AC270FBA-8794-5F54-7BE0-DBB76A8F1D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6734957" flipH="1">
            <a:off x="5168151" y="3069677"/>
            <a:ext cx="1080000" cy="1080000"/>
          </a:xfrm>
          <a:prstGeom prst="rect">
            <a:avLst/>
          </a:prstGeom>
        </p:spPr>
      </p:pic>
      <p:sp>
        <p:nvSpPr>
          <p:cNvPr id="34" name="Oval 33">
            <a:extLst>
              <a:ext uri="{FF2B5EF4-FFF2-40B4-BE49-F238E27FC236}">
                <a16:creationId xmlns:a16="http://schemas.microsoft.com/office/drawing/2014/main" id="{771F8DDF-E94A-7F86-9E04-2F25DE2A1672}"/>
              </a:ext>
            </a:extLst>
          </p:cNvPr>
          <p:cNvSpPr/>
          <p:nvPr/>
        </p:nvSpPr>
        <p:spPr>
          <a:xfrm>
            <a:off x="7494848" y="1337939"/>
            <a:ext cx="1056576" cy="849571"/>
          </a:xfrm>
          <a:prstGeom prst="ellipse">
            <a:avLst/>
          </a:prstGeom>
          <a:noFill/>
          <a:ln w="5715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8E710991-C5D5-BDF1-2B49-A8D109B3BEDB}"/>
              </a:ext>
            </a:extLst>
          </p:cNvPr>
          <p:cNvSpPr/>
          <p:nvPr/>
        </p:nvSpPr>
        <p:spPr>
          <a:xfrm>
            <a:off x="6765347" y="2156429"/>
            <a:ext cx="1146299" cy="959708"/>
          </a:xfrm>
          <a:prstGeom prst="ellipse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4715697E-8054-4D21-A358-F3854C77EA6E}"/>
              </a:ext>
            </a:extLst>
          </p:cNvPr>
          <p:cNvGrpSpPr/>
          <p:nvPr/>
        </p:nvGrpSpPr>
        <p:grpSpPr>
          <a:xfrm>
            <a:off x="6719455" y="1389952"/>
            <a:ext cx="1800000" cy="1800000"/>
            <a:chOff x="6719455" y="1389952"/>
            <a:chExt cx="1800000" cy="1800000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7DE2F261-9882-FFE2-5E70-2D719B8B487C}"/>
                </a:ext>
              </a:extLst>
            </p:cNvPr>
            <p:cNvGrpSpPr/>
            <p:nvPr/>
          </p:nvGrpSpPr>
          <p:grpSpPr>
            <a:xfrm>
              <a:off x="6719455" y="1389952"/>
              <a:ext cx="1800000" cy="1800000"/>
              <a:chOff x="6719455" y="1389952"/>
              <a:chExt cx="1800000" cy="1800000"/>
            </a:xfrm>
          </p:grpSpPr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E8D7A405-6DD2-FAE7-1DDD-42D7B314A518}"/>
                  </a:ext>
                </a:extLst>
              </p:cNvPr>
              <p:cNvCxnSpPr/>
              <p:nvPr/>
            </p:nvCxnSpPr>
            <p:spPr>
              <a:xfrm>
                <a:off x="6719455" y="1389952"/>
                <a:ext cx="0" cy="1800000"/>
              </a:xfrm>
              <a:prstGeom prst="line">
                <a:avLst/>
              </a:prstGeom>
              <a:ln w="76200">
                <a:solidFill>
                  <a:schemeClr val="bg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A750502A-67E7-0AAB-140E-8A321BBD6D0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719455" y="3152030"/>
                <a:ext cx="1800000" cy="3640"/>
              </a:xfrm>
              <a:prstGeom prst="line">
                <a:avLst/>
              </a:prstGeom>
              <a:ln w="76200">
                <a:solidFill>
                  <a:schemeClr val="bg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DAE4DDC8-9135-E458-D646-1AEDD419E848}"/>
                  </a:ext>
                </a:extLst>
              </p:cNvPr>
              <p:cNvSpPr/>
              <p:nvPr/>
            </p:nvSpPr>
            <p:spPr>
              <a:xfrm>
                <a:off x="6845851" y="2833057"/>
                <a:ext cx="180000" cy="180000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77B242FF-8410-8956-EDF8-90E439DFD7D2}"/>
                  </a:ext>
                </a:extLst>
              </p:cNvPr>
              <p:cNvSpPr/>
              <p:nvPr/>
            </p:nvSpPr>
            <p:spPr>
              <a:xfrm>
                <a:off x="6995294" y="2569461"/>
                <a:ext cx="180000" cy="180000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0A0FC381-7212-3EB9-0B36-EA6B88A31FBC}"/>
                  </a:ext>
                </a:extLst>
              </p:cNvPr>
              <p:cNvSpPr/>
              <p:nvPr/>
            </p:nvSpPr>
            <p:spPr>
              <a:xfrm>
                <a:off x="7225879" y="2783103"/>
                <a:ext cx="180000" cy="180000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9AEF00A7-6C68-7510-6767-42E9D288AD89}"/>
                  </a:ext>
                </a:extLst>
              </p:cNvPr>
              <p:cNvSpPr/>
              <p:nvPr/>
            </p:nvSpPr>
            <p:spPr>
              <a:xfrm>
                <a:off x="7095886" y="2200534"/>
                <a:ext cx="180000" cy="180000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07420FBD-96F4-4A95-AF26-0E99D76DF620}"/>
                  </a:ext>
                </a:extLst>
              </p:cNvPr>
              <p:cNvSpPr/>
              <p:nvPr/>
            </p:nvSpPr>
            <p:spPr>
              <a:xfrm>
                <a:off x="7911652" y="1618787"/>
                <a:ext cx="180000" cy="180000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46D2AB44-B3DE-5F6E-E1D6-191859657D30}"/>
                  </a:ext>
                </a:extLst>
              </p:cNvPr>
              <p:cNvSpPr/>
              <p:nvPr/>
            </p:nvSpPr>
            <p:spPr>
              <a:xfrm>
                <a:off x="7596039" y="1502391"/>
                <a:ext cx="180000" cy="180000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5E5249F9-0CC7-8C05-7379-71CAE2224078}"/>
                  </a:ext>
                </a:extLst>
              </p:cNvPr>
              <p:cNvSpPr/>
              <p:nvPr/>
            </p:nvSpPr>
            <p:spPr>
              <a:xfrm>
                <a:off x="8001652" y="1911243"/>
                <a:ext cx="180000" cy="180000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B9321C49-B23E-0E49-31BC-FAE7B87E0BEE}"/>
                  </a:ext>
                </a:extLst>
              </p:cNvPr>
              <p:cNvSpPr/>
              <p:nvPr/>
            </p:nvSpPr>
            <p:spPr>
              <a:xfrm>
                <a:off x="7583122" y="1892560"/>
                <a:ext cx="180000" cy="180000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02E662AA-4126-9E2F-165B-10A19DF00582}"/>
                  </a:ext>
                </a:extLst>
              </p:cNvPr>
              <p:cNvSpPr/>
              <p:nvPr/>
            </p:nvSpPr>
            <p:spPr>
              <a:xfrm>
                <a:off x="7617955" y="2257627"/>
                <a:ext cx="180000" cy="180000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72AC3B52-421E-93CE-FF2D-61F11CD32E62}"/>
                </a:ext>
              </a:extLst>
            </p:cNvPr>
            <p:cNvSpPr/>
            <p:nvPr/>
          </p:nvSpPr>
          <p:spPr>
            <a:xfrm>
              <a:off x="8296723" y="1453138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03AAD8B2-D8F8-3FB2-ACAE-CE915F0368C5}"/>
                </a:ext>
              </a:extLst>
            </p:cNvPr>
            <p:cNvSpPr/>
            <p:nvPr/>
          </p:nvSpPr>
          <p:spPr>
            <a:xfrm>
              <a:off x="7315879" y="2239350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7EF247AE-27CD-98F0-8FA1-917D754D5A67}"/>
                </a:ext>
              </a:extLst>
            </p:cNvPr>
            <p:cNvSpPr/>
            <p:nvPr/>
          </p:nvSpPr>
          <p:spPr>
            <a:xfrm>
              <a:off x="7236307" y="249768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4169216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23CBC9-2AF6-30F9-5ABF-43F19E7757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7D744948-9787-A4B6-5D24-B71481670E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Method: Counter-Strike Skill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2AF10B-D5AC-3841-0C4C-CD0189EF92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-GB" smtClean="0"/>
              <a:pPr lvl="0"/>
              <a:t>6</a:t>
            </a:fld>
            <a:endParaRPr lang="en-GB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5299526-3CC0-2995-1ECA-930A95CE8281}"/>
              </a:ext>
            </a:extLst>
          </p:cNvPr>
          <p:cNvGrpSpPr/>
          <p:nvPr/>
        </p:nvGrpSpPr>
        <p:grpSpPr>
          <a:xfrm>
            <a:off x="4571347" y="1468200"/>
            <a:ext cx="4320000" cy="3600000"/>
            <a:chOff x="569689" y="1875514"/>
            <a:chExt cx="3692880" cy="2963696"/>
          </a:xfrm>
        </p:grpSpPr>
        <p:pic>
          <p:nvPicPr>
            <p:cNvPr id="5" name="Picture 4" descr="A graph of different colored dots&#10;&#10;Description automatically generated">
              <a:extLst>
                <a:ext uri="{FF2B5EF4-FFF2-40B4-BE49-F238E27FC236}">
                  <a16:creationId xmlns:a16="http://schemas.microsoft.com/office/drawing/2014/main" id="{64EC7459-C23A-2171-9A50-175656610E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0405" t="13867" r="7201" b="12844"/>
            <a:stretch/>
          </p:blipFill>
          <p:spPr>
            <a:xfrm>
              <a:off x="967408" y="1875514"/>
              <a:ext cx="3021018" cy="2687186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AEC2258-3C12-F778-FCCE-3D09147A294E}"/>
                </a:ext>
              </a:extLst>
            </p:cNvPr>
            <p:cNvSpPr txBox="1"/>
            <p:nvPr/>
          </p:nvSpPr>
          <p:spPr>
            <a:xfrm rot="1843638">
              <a:off x="569689" y="4228866"/>
              <a:ext cx="21914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800" dirty="0">
                  <a:latin typeface="Source Sans Pro" panose="020B0503030403020204" pitchFamily="34" charset="0"/>
                </a:rPr>
                <a:t>Current Ranking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0B3FE59-DA13-107B-C96C-8C20B8E87BD8}"/>
                </a:ext>
              </a:extLst>
            </p:cNvPr>
            <p:cNvSpPr txBox="1"/>
            <p:nvPr/>
          </p:nvSpPr>
          <p:spPr>
            <a:xfrm>
              <a:off x="2408676" y="4469878"/>
              <a:ext cx="16629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800" dirty="0">
                  <a:latin typeface="Source Sans Pro" panose="020B0503030403020204" pitchFamily="34" charset="0"/>
                </a:rPr>
                <a:t>Weekly Hours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86C1181-BEC6-0B54-22B2-BDD5BCEF157F}"/>
                </a:ext>
              </a:extLst>
            </p:cNvPr>
            <p:cNvSpPr txBox="1"/>
            <p:nvPr/>
          </p:nvSpPr>
          <p:spPr>
            <a:xfrm rot="16200000">
              <a:off x="3303619" y="2917410"/>
              <a:ext cx="15485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800" dirty="0">
                  <a:latin typeface="Source Sans Pro" panose="020B0503030403020204" pitchFamily="34" charset="0"/>
                </a:rPr>
                <a:t>Total Hours</a:t>
              </a:r>
            </a:p>
          </p:txBody>
        </p:sp>
      </p:grpSp>
      <p:sp>
        <p:nvSpPr>
          <p:cNvPr id="2" name="AutoShape 2">
            <a:extLst>
              <a:ext uri="{FF2B5EF4-FFF2-40B4-BE49-F238E27FC236}">
                <a16:creationId xmlns:a16="http://schemas.microsoft.com/office/drawing/2014/main" id="{E8C49E4C-11C2-AA42-E5E7-6FAAA83753D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F0BC0B0-65C6-6A3E-E5AD-4172EEB58FFC}"/>
              </a:ext>
            </a:extLst>
          </p:cNvPr>
          <p:cNvGrpSpPr/>
          <p:nvPr/>
        </p:nvGrpSpPr>
        <p:grpSpPr>
          <a:xfrm>
            <a:off x="64087" y="1468200"/>
            <a:ext cx="4320000" cy="3600000"/>
            <a:chOff x="257934" y="1845366"/>
            <a:chExt cx="3613521" cy="2953605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A26AE4C-29FC-42F1-61FB-5B80ADAFEF96}"/>
                </a:ext>
              </a:extLst>
            </p:cNvPr>
            <p:cNvSpPr txBox="1"/>
            <p:nvPr/>
          </p:nvSpPr>
          <p:spPr>
            <a:xfrm rot="16200000">
              <a:off x="2912505" y="2911885"/>
              <a:ext cx="15485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800" dirty="0">
                  <a:latin typeface="Source Sans Pro" panose="020B0503030403020204" pitchFamily="34" charset="0"/>
                </a:rPr>
                <a:t>Total Hours</a:t>
              </a:r>
            </a:p>
          </p:txBody>
        </p:sp>
        <p:pic>
          <p:nvPicPr>
            <p:cNvPr id="7" name="Picture 6" descr="A graph of different colored dots&#10;&#10;Description automatically generated">
              <a:extLst>
                <a:ext uri="{FF2B5EF4-FFF2-40B4-BE49-F238E27FC236}">
                  <a16:creationId xmlns:a16="http://schemas.microsoft.com/office/drawing/2014/main" id="{618E53AC-F40B-F756-60C6-4DD9326370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0120" t="14049" r="7324" b="12517"/>
            <a:stretch/>
          </p:blipFill>
          <p:spPr>
            <a:xfrm>
              <a:off x="543414" y="1845366"/>
              <a:ext cx="3021018" cy="2687186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53DB1F2-E68F-D6A0-9D8A-2B3AE12D7281}"/>
                </a:ext>
              </a:extLst>
            </p:cNvPr>
            <p:cNvSpPr txBox="1"/>
            <p:nvPr/>
          </p:nvSpPr>
          <p:spPr>
            <a:xfrm>
              <a:off x="2109971" y="4429639"/>
              <a:ext cx="16629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800" dirty="0">
                  <a:latin typeface="Source Sans Pro" panose="020B0503030403020204" pitchFamily="34" charset="0"/>
                </a:rPr>
                <a:t>Weekly Hours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461040E-ADD5-52BE-A6CA-2153D656AD0A}"/>
                </a:ext>
              </a:extLst>
            </p:cNvPr>
            <p:cNvSpPr txBox="1"/>
            <p:nvPr/>
          </p:nvSpPr>
          <p:spPr>
            <a:xfrm rot="1843638">
              <a:off x="257934" y="4244974"/>
              <a:ext cx="21914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800" dirty="0">
                  <a:latin typeface="Source Sans Pro" panose="020B0503030403020204" pitchFamily="34" charset="0"/>
                </a:rPr>
                <a:t>Self-Rated Skill</a:t>
              </a:r>
            </a:p>
          </p:txBody>
        </p:sp>
      </p:grp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E51225A2-466C-8248-06BC-84AD1D0849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0603650"/>
              </p:ext>
            </p:extLst>
          </p:nvPr>
        </p:nvGraphicFramePr>
        <p:xfrm>
          <a:off x="1746000" y="714917"/>
          <a:ext cx="5652000" cy="7924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60000">
                  <a:extLst>
                    <a:ext uri="{9D8B030D-6E8A-4147-A177-3AD203B41FA5}">
                      <a16:colId xmlns:a16="http://schemas.microsoft.com/office/drawing/2014/main" val="2397565473"/>
                    </a:ext>
                  </a:extLst>
                </a:gridCol>
                <a:gridCol w="2592000">
                  <a:extLst>
                    <a:ext uri="{9D8B030D-6E8A-4147-A177-3AD203B41FA5}">
                      <a16:colId xmlns:a16="http://schemas.microsoft.com/office/drawing/2014/main" val="1329427025"/>
                    </a:ext>
                  </a:extLst>
                </a:gridCol>
              </a:tblGrid>
              <a:tr h="14620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2000" b="1" dirty="0">
                          <a:solidFill>
                            <a:srgbClr val="00FF00"/>
                          </a:solidFill>
                          <a:latin typeface="Source Sans Pro" panose="020B0503030403020204" pitchFamily="34" charset="0"/>
                        </a:rPr>
                        <a:t>Semi/Professional </a:t>
                      </a:r>
                      <a:r>
                        <a:rPr lang="en-GB" sz="2000" dirty="0">
                          <a:solidFill>
                            <a:srgbClr val="00FF00"/>
                          </a:solidFill>
                          <a:latin typeface="Source Sans Pro" panose="020B0503030403020204" pitchFamily="34" charset="0"/>
                        </a:rPr>
                        <a:t>(</a:t>
                      </a:r>
                      <a:r>
                        <a:rPr lang="en-GB" sz="2000" i="1" dirty="0">
                          <a:solidFill>
                            <a:srgbClr val="00FF00"/>
                          </a:solidFill>
                          <a:latin typeface="Source Sans Pro" panose="020B0503030403020204" pitchFamily="34" charset="0"/>
                        </a:rPr>
                        <a:t>n</a:t>
                      </a:r>
                      <a:r>
                        <a:rPr lang="en-GB" sz="2000" dirty="0">
                          <a:solidFill>
                            <a:srgbClr val="00FF00"/>
                          </a:solidFill>
                          <a:latin typeface="Source Sans Pro" panose="020B0503030403020204" pitchFamily="34" charset="0"/>
                        </a:rPr>
                        <a:t> = 34)</a:t>
                      </a:r>
                      <a:r>
                        <a:rPr lang="en-GB" sz="2000" b="1" dirty="0">
                          <a:solidFill>
                            <a:srgbClr val="00FF00"/>
                          </a:solidFill>
                          <a:latin typeface="Source Sans Pro" panose="020B0503030403020204" pitchFamily="34" charset="0"/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2000" b="1" dirty="0">
                          <a:solidFill>
                            <a:srgbClr val="F038FF"/>
                          </a:solidFill>
                          <a:latin typeface="Source Sans Pro" panose="020B0503030403020204" pitchFamily="34" charset="0"/>
                        </a:rPr>
                        <a:t>Experienced </a:t>
                      </a:r>
                      <a:r>
                        <a:rPr lang="en-GB" sz="2000" dirty="0">
                          <a:solidFill>
                            <a:srgbClr val="F038FF"/>
                          </a:solidFill>
                          <a:latin typeface="Source Sans Pro" panose="020B0503030403020204" pitchFamily="34" charset="0"/>
                        </a:rPr>
                        <a:t> (</a:t>
                      </a:r>
                      <a:r>
                        <a:rPr lang="en-GB" sz="2000" i="1" dirty="0">
                          <a:solidFill>
                            <a:srgbClr val="F038FF"/>
                          </a:solidFill>
                          <a:latin typeface="Source Sans Pro" panose="020B0503030403020204" pitchFamily="34" charset="0"/>
                        </a:rPr>
                        <a:t>n</a:t>
                      </a:r>
                      <a:r>
                        <a:rPr lang="en-GB" sz="2000" dirty="0">
                          <a:solidFill>
                            <a:srgbClr val="F038FF"/>
                          </a:solidFill>
                          <a:latin typeface="Source Sans Pro" panose="020B0503030403020204" pitchFamily="34" charset="0"/>
                        </a:rPr>
                        <a:t> = 101)</a:t>
                      </a:r>
                      <a:endParaRPr lang="en-GB" sz="2000" b="1" dirty="0">
                        <a:solidFill>
                          <a:srgbClr val="F038FF"/>
                        </a:solidFill>
                        <a:latin typeface="Source Sans Pro" panose="020B0503030403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54346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2000" b="1" dirty="0">
                          <a:solidFill>
                            <a:srgbClr val="3772FF"/>
                          </a:solidFill>
                          <a:latin typeface="Source Sans Pro" panose="020B0503030403020204" pitchFamily="34" charset="0"/>
                        </a:rPr>
                        <a:t>Aspiring </a:t>
                      </a:r>
                      <a:r>
                        <a:rPr lang="en-GB" sz="2000" dirty="0">
                          <a:solidFill>
                            <a:srgbClr val="3772FF"/>
                          </a:solidFill>
                          <a:latin typeface="Source Sans Pro" panose="020B0503030403020204" pitchFamily="34" charset="0"/>
                        </a:rPr>
                        <a:t> (</a:t>
                      </a:r>
                      <a:r>
                        <a:rPr lang="en-GB" sz="2000" i="1" dirty="0">
                          <a:solidFill>
                            <a:srgbClr val="3772FF"/>
                          </a:solidFill>
                          <a:latin typeface="Source Sans Pro" panose="020B0503030403020204" pitchFamily="34" charset="0"/>
                        </a:rPr>
                        <a:t>n</a:t>
                      </a:r>
                      <a:r>
                        <a:rPr lang="en-GB" sz="2000" dirty="0">
                          <a:solidFill>
                            <a:srgbClr val="3772FF"/>
                          </a:solidFill>
                          <a:latin typeface="Source Sans Pro" panose="020B0503030403020204" pitchFamily="34" charset="0"/>
                        </a:rPr>
                        <a:t> = 22)</a:t>
                      </a:r>
                      <a:endParaRPr lang="en-GB" sz="2000" b="1" dirty="0">
                        <a:solidFill>
                          <a:srgbClr val="3772FF"/>
                        </a:solidFill>
                        <a:latin typeface="Source Sans Pro" panose="020B0503030403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2000" b="1" dirty="0">
                          <a:solidFill>
                            <a:srgbClr val="F5BB00"/>
                          </a:solidFill>
                          <a:latin typeface="Source Sans Pro" panose="020B0503030403020204" pitchFamily="34" charset="0"/>
                        </a:rPr>
                        <a:t>Novice </a:t>
                      </a:r>
                      <a:r>
                        <a:rPr lang="en-GB" sz="2000" dirty="0">
                          <a:solidFill>
                            <a:srgbClr val="F5BB00"/>
                          </a:solidFill>
                          <a:latin typeface="Source Sans Pro" panose="020B0503030403020204" pitchFamily="34" charset="0"/>
                        </a:rPr>
                        <a:t>(</a:t>
                      </a:r>
                      <a:r>
                        <a:rPr lang="en-GB" sz="2000" i="1" dirty="0">
                          <a:solidFill>
                            <a:srgbClr val="F5BB00"/>
                          </a:solidFill>
                          <a:latin typeface="Source Sans Pro" panose="020B0503030403020204" pitchFamily="34" charset="0"/>
                        </a:rPr>
                        <a:t>n</a:t>
                      </a:r>
                      <a:r>
                        <a:rPr lang="en-GB" sz="2000" dirty="0">
                          <a:solidFill>
                            <a:srgbClr val="F5BB00"/>
                          </a:solidFill>
                          <a:latin typeface="Source Sans Pro" panose="020B0503030403020204" pitchFamily="34" charset="0"/>
                        </a:rPr>
                        <a:t> = 78)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97439410"/>
                  </a:ext>
                </a:extLst>
              </a:tr>
            </a:tbl>
          </a:graphicData>
        </a:graphic>
      </p:graphicFrame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D5B81F3-E5D6-7F81-DF84-B4D16E21C91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GB" dirty="0">
              <a:solidFill>
                <a:srgbClr val="F5BB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4438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2301F-97B7-2604-DFB7-20324B6BD7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Method: Cognitive Task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2B28FA-58C4-EDDC-46C2-8B7CFE189E2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en-GB" sz="2800" dirty="0"/>
              <a:t>           Choice Reaction Time Task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24DFC7-263F-9A58-BD33-A7ACA398364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7</a:t>
            </a:fld>
            <a:endParaRPr lang="en-GB"/>
          </a:p>
        </p:txBody>
      </p:sp>
      <p:pic>
        <p:nvPicPr>
          <p:cNvPr id="6" name="Picture 5" descr="A blue star with black background&#10;&#10;Description automatically generated">
            <a:extLst>
              <a:ext uri="{FF2B5EF4-FFF2-40B4-BE49-F238E27FC236}">
                <a16:creationId xmlns:a16="http://schemas.microsoft.com/office/drawing/2014/main" id="{F61AC956-3CDD-9CC2-AD99-CBDF672559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110" y="1562100"/>
            <a:ext cx="2880000" cy="3081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21C9389-B29F-D796-423B-5EFE3B3ECCAF}"/>
              </a:ext>
            </a:extLst>
          </p:cNvPr>
          <p:cNvSpPr txBox="1"/>
          <p:nvPr/>
        </p:nvSpPr>
        <p:spPr>
          <a:xfrm>
            <a:off x="3456617" y="2679700"/>
            <a:ext cx="26205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>
                <a:solidFill>
                  <a:schemeClr val="bg2"/>
                </a:solidFill>
                <a:latin typeface="Source Sans Pro" panose="020B0503030403020204" pitchFamily="34" charset="0"/>
              </a:rPr>
              <a:t>Blue </a:t>
            </a:r>
            <a:r>
              <a:rPr lang="en-GB" sz="2800" dirty="0">
                <a:solidFill>
                  <a:schemeClr val="bg2"/>
                </a:solidFill>
                <a:latin typeface="Source Sans Pro" panose="020B0503030403020204" pitchFamily="34" charset="0"/>
              </a:rPr>
              <a:t>or</a:t>
            </a:r>
            <a:r>
              <a:rPr lang="en-GB" sz="2800" b="1" dirty="0">
                <a:solidFill>
                  <a:schemeClr val="bg2"/>
                </a:solidFill>
                <a:latin typeface="Source Sans Pro" panose="020B0503030403020204" pitchFamily="34" charset="0"/>
              </a:rPr>
              <a:t> Green</a:t>
            </a:r>
          </a:p>
        </p:txBody>
      </p:sp>
      <p:pic>
        <p:nvPicPr>
          <p:cNvPr id="9" name="Picture 8" descr="A green logo with black background&#10;&#10;Description automatically generated">
            <a:extLst>
              <a:ext uri="{FF2B5EF4-FFF2-40B4-BE49-F238E27FC236}">
                <a16:creationId xmlns:a16="http://schemas.microsoft.com/office/drawing/2014/main" id="{A4D27821-E8DF-36CF-592D-B308242103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892" y="1488150"/>
            <a:ext cx="2880000" cy="3081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21C9389-B29F-D796-423B-5EFE3B3ECCAF}"/>
              </a:ext>
            </a:extLst>
          </p:cNvPr>
          <p:cNvSpPr txBox="1"/>
          <p:nvPr/>
        </p:nvSpPr>
        <p:spPr>
          <a:xfrm>
            <a:off x="3326879" y="3092922"/>
            <a:ext cx="288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>
                <a:solidFill>
                  <a:schemeClr val="bg2"/>
                </a:solidFill>
                <a:latin typeface="Source Sans Pro" panose="020B0503030403020204" pitchFamily="34" charset="0"/>
              </a:rPr>
              <a:t>Curvy </a:t>
            </a:r>
            <a:r>
              <a:rPr lang="en-GB" sz="2800" dirty="0">
                <a:solidFill>
                  <a:schemeClr val="bg2"/>
                </a:solidFill>
                <a:latin typeface="Source Sans Pro" panose="020B0503030403020204" pitchFamily="34" charset="0"/>
              </a:rPr>
              <a:t>or</a:t>
            </a:r>
            <a:r>
              <a:rPr lang="en-GB" sz="2800" b="1" dirty="0">
                <a:solidFill>
                  <a:schemeClr val="bg2"/>
                </a:solidFill>
                <a:latin typeface="Source Sans Pro" panose="020B0503030403020204" pitchFamily="34" charset="0"/>
              </a:rPr>
              <a:t> Spiky</a:t>
            </a:r>
          </a:p>
        </p:txBody>
      </p:sp>
      <p:pic>
        <p:nvPicPr>
          <p:cNvPr id="12" name="Graphic 11" descr="Monitor with solid fill">
            <a:extLst>
              <a:ext uri="{FF2B5EF4-FFF2-40B4-BE49-F238E27FC236}">
                <a16:creationId xmlns:a16="http://schemas.microsoft.com/office/drawing/2014/main" id="{AFC935F3-B1B5-BFC8-0E4E-5855CB5D32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841" y="709128"/>
            <a:ext cx="1080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793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947C7C-8B8E-4DA1-03E3-480BB7031E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square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GB" dirty="0"/>
              <a:t>Measures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126C53-4724-A630-B80C-92E3018F383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8200" y="863600"/>
            <a:ext cx="8818950" cy="4078270"/>
          </a:xfrm>
        </p:spPr>
        <p:txBody>
          <a:bodyPr wrap="square" anchor="t">
            <a:normAutofit/>
          </a:bodyPr>
          <a:lstStyle/>
          <a:p>
            <a:r>
              <a:rPr lang="en-GB" sz="2800" b="1" dirty="0">
                <a:solidFill>
                  <a:schemeClr val="tx2"/>
                </a:solidFill>
              </a:rPr>
              <a:t>Single Task:</a:t>
            </a:r>
            <a:r>
              <a:rPr lang="en-GB" sz="2800" dirty="0"/>
              <a:t> general processing speed ability</a:t>
            </a:r>
            <a:endParaRPr lang="en-GB" sz="2800" b="1" dirty="0">
              <a:solidFill>
                <a:schemeClr val="tx2"/>
              </a:solidFill>
            </a:endParaRPr>
          </a:p>
          <a:p>
            <a:pPr algn="l"/>
            <a:r>
              <a:rPr lang="en-GB" sz="2800" b="1" dirty="0">
                <a:solidFill>
                  <a:schemeClr val="tx2"/>
                </a:solidFill>
              </a:rPr>
              <a:t>Mixing Tasks: </a:t>
            </a:r>
            <a:r>
              <a:rPr lang="en-GB" sz="2800" dirty="0"/>
              <a:t>ability to conduct two or more tasks in close succession</a:t>
            </a:r>
          </a:p>
          <a:p>
            <a:r>
              <a:rPr lang="en-GB" sz="2800" b="1" dirty="0">
                <a:solidFill>
                  <a:schemeClr val="tx2"/>
                </a:solidFill>
              </a:rPr>
              <a:t>Switching Tasks: </a:t>
            </a:r>
            <a:r>
              <a:rPr lang="en-GB" sz="2800" dirty="0"/>
              <a:t>ability to switch from one task to another</a:t>
            </a:r>
            <a:endParaRPr lang="en-GB" sz="2800" dirty="0">
              <a:solidFill>
                <a:schemeClr val="bg2"/>
              </a:solidFill>
            </a:endParaRPr>
          </a:p>
        </p:txBody>
      </p:sp>
      <p:sp>
        <p:nvSpPr>
          <p:cNvPr id="6" name="Slide Number Placeholder 5" hidden="1">
            <a:extLst>
              <a:ext uri="{FF2B5EF4-FFF2-40B4-BE49-F238E27FC236}">
                <a16:creationId xmlns:a16="http://schemas.microsoft.com/office/drawing/2014/main" id="{1A8C84F7-0539-296A-1BE9-C7E2DB52A38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-GB" sz="900" smtClean="0"/>
              <a:pPr marL="0" lvl="0" indent="0" algn="r" rtl="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None/>
              </a:pPr>
              <a:t>8</a:t>
            </a:fld>
            <a:endParaRPr lang="en-GB" sz="900"/>
          </a:p>
        </p:txBody>
      </p:sp>
    </p:spTree>
    <p:extLst>
      <p:ext uri="{BB962C8B-B14F-4D97-AF65-F5344CB8AC3E}">
        <p14:creationId xmlns:p14="http://schemas.microsoft.com/office/powerpoint/2010/main" val="4065810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0C78B3-1B5B-D7DF-5E05-C572FD22D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Processing Speed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5C45D6-A2AC-ECD5-F3FA-9017D05F0B0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8200" y="863600"/>
            <a:ext cx="8818950" cy="2982259"/>
          </a:xfrm>
        </p:spPr>
        <p:txBody>
          <a:bodyPr>
            <a:normAutofit/>
          </a:bodyPr>
          <a:lstStyle/>
          <a:p>
            <a:r>
              <a:rPr lang="en-GB" sz="2800" b="1" dirty="0">
                <a:solidFill>
                  <a:schemeClr val="bg2"/>
                </a:solidFill>
              </a:rPr>
              <a:t>Differences </a:t>
            </a:r>
            <a:r>
              <a:rPr lang="en-GB" sz="2800" dirty="0">
                <a:solidFill>
                  <a:schemeClr val="bg2"/>
                </a:solidFill>
              </a:rPr>
              <a:t>in</a:t>
            </a:r>
            <a:r>
              <a:rPr lang="en-GB" sz="2800" b="1" dirty="0">
                <a:solidFill>
                  <a:schemeClr val="bg2"/>
                </a:solidFill>
              </a:rPr>
              <a:t> single </a:t>
            </a:r>
            <a:r>
              <a:rPr lang="en-GB" sz="2800" dirty="0">
                <a:solidFill>
                  <a:schemeClr val="bg2"/>
                </a:solidFill>
              </a:rPr>
              <a:t>task</a:t>
            </a:r>
            <a:r>
              <a:rPr lang="en-GB" sz="2800" b="1" dirty="0"/>
              <a:t> </a:t>
            </a:r>
            <a:r>
              <a:rPr lang="en-GB" sz="2800" dirty="0">
                <a:solidFill>
                  <a:schemeClr val="bg2"/>
                </a:solidFill>
              </a:rPr>
              <a:t>and</a:t>
            </a:r>
            <a:r>
              <a:rPr lang="en-GB" sz="2800" b="1" dirty="0">
                <a:solidFill>
                  <a:schemeClr val="accent3"/>
                </a:solidFill>
              </a:rPr>
              <a:t> </a:t>
            </a:r>
            <a:r>
              <a:rPr lang="en-GB" sz="2800" b="1" dirty="0">
                <a:solidFill>
                  <a:schemeClr val="bg2"/>
                </a:solidFill>
              </a:rPr>
              <a:t>switching</a:t>
            </a:r>
            <a:r>
              <a:rPr lang="en-GB" sz="2800" b="1" dirty="0"/>
              <a:t> </a:t>
            </a:r>
            <a:r>
              <a:rPr lang="en-GB" sz="2800" dirty="0"/>
              <a:t>tasks</a:t>
            </a:r>
            <a:r>
              <a:rPr lang="en-GB" sz="2800" b="1" dirty="0"/>
              <a:t> </a:t>
            </a:r>
            <a:r>
              <a:rPr lang="en-GB" sz="2800" dirty="0"/>
              <a:t>processing speed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A182A4-B7DD-37D9-D85E-EB2D7EFF790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9</a:t>
            </a:fld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262818-A3C8-0B4B-632F-BE544C81E15E}"/>
              </a:ext>
            </a:extLst>
          </p:cNvPr>
          <p:cNvSpPr txBox="1"/>
          <p:nvPr/>
        </p:nvSpPr>
        <p:spPr>
          <a:xfrm>
            <a:off x="1437096" y="36368328"/>
            <a:ext cx="2520000" cy="45000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sz="2500" dirty="0">
                <a:solidFill>
                  <a:srgbClr val="131E29"/>
                </a:solidFill>
                <a:latin typeface="Source Sans Pro" panose="020B0503030403020204" pitchFamily="34" charset="0"/>
              </a:rPr>
              <a:t>M = 591, SD = 112</a:t>
            </a:r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6942D016-2321-9023-4449-F1689578A31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90790415"/>
              </p:ext>
            </p:extLst>
          </p:nvPr>
        </p:nvGraphicFramePr>
        <p:xfrm>
          <a:off x="162000" y="1606967"/>
          <a:ext cx="8820000" cy="324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104695238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0.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0.7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0.7"/>
</p:tagLst>
</file>

<file path=ppt/theme/theme1.xml><?xml version="1.0" encoding="utf-8"?>
<a:theme xmlns:a="http://schemas.openxmlformats.org/drawingml/2006/main" name="Simple Light">
  <a:themeElements>
    <a:clrScheme name="University colours">
      <a:dk1>
        <a:srgbClr val="FFFFFF"/>
      </a:dk1>
      <a:lt1>
        <a:srgbClr val="E7E9EA"/>
      </a:lt1>
      <a:dk2>
        <a:srgbClr val="131E29"/>
      </a:dk2>
      <a:lt2>
        <a:srgbClr val="440099"/>
      </a:lt2>
      <a:accent1>
        <a:srgbClr val="9ADBE8"/>
      </a:accent1>
      <a:accent2>
        <a:srgbClr val="A1DED2"/>
      </a:accent2>
      <a:accent3>
        <a:srgbClr val="3BD4AE"/>
      </a:accent3>
      <a:accent4>
        <a:srgbClr val="FF9664"/>
      </a:accent4>
      <a:accent5>
        <a:srgbClr val="E1F4F8"/>
      </a:accent5>
      <a:accent6>
        <a:srgbClr val="DAA8E2"/>
      </a:accent6>
      <a:hlink>
        <a:srgbClr val="E1F4F8"/>
      </a:hlink>
      <a:folHlink>
        <a:srgbClr val="005A8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nhanced slide template 3" id="{C81A70EB-E816-E04C-A2D8-3CBBADD105A8}" vid="{DA664D9D-8B33-0346-BA9F-42DFD3110D6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Simple Light</Template>
  <TotalTime>5096</TotalTime>
  <Words>433</Words>
  <Application>Microsoft Office PowerPoint</Application>
  <PresentationFormat>On-screen Show (16:9)</PresentationFormat>
  <Paragraphs>89</Paragraphs>
  <Slides>14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Times New Roman</vt:lpstr>
      <vt:lpstr>Source Sans Pro Semibold</vt:lpstr>
      <vt:lpstr>Arial</vt:lpstr>
      <vt:lpstr>Source Sans Pro</vt:lpstr>
      <vt:lpstr>Source Sans Pro Black</vt:lpstr>
      <vt:lpstr>Simple Light</vt:lpstr>
      <vt:lpstr>Cognitive correlates of First-Person Shooter gaming: A cross-sectional study of Counter-Strike players</vt:lpstr>
      <vt:lpstr>Cognition: mental processes</vt:lpstr>
      <vt:lpstr>Leisure Activities</vt:lpstr>
      <vt:lpstr>Previous Methodological Limitations</vt:lpstr>
      <vt:lpstr>Method: Counter-Strike Skill</vt:lpstr>
      <vt:lpstr>Method: Counter-Strike Skill</vt:lpstr>
      <vt:lpstr>Method: Cognitive Task</vt:lpstr>
      <vt:lpstr>Measures</vt:lpstr>
      <vt:lpstr>Processing Speed</vt:lpstr>
      <vt:lpstr>The Drift-Diffusion Model</vt:lpstr>
      <vt:lpstr>The Drift-Diffusion Model</vt:lpstr>
      <vt:lpstr>The Drift-Diffusion Model</vt:lpstr>
      <vt:lpstr>Take-home message</vt:lpstr>
      <vt:lpstr>Thank you! ww.eleanorhyde.com erahyde1@sheffield.ac.uk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Example presentation slides</dc:title>
  <dc:creator>tomroper123@googlemail.com</dc:creator>
  <cp:lastModifiedBy>Eleanor Hyde</cp:lastModifiedBy>
  <cp:revision>413</cp:revision>
  <dcterms:created xsi:type="dcterms:W3CDTF">2023-02-20T10:33:55Z</dcterms:created>
  <dcterms:modified xsi:type="dcterms:W3CDTF">2024-10-21T19:48:14Z</dcterms:modified>
</cp:coreProperties>
</file>